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Lst>
  <p:notesMasterIdLst>
    <p:notesMasterId r:id="rId20"/>
  </p:notesMasterIdLst>
  <p:sldIdLst>
    <p:sldId id="385" r:id="rId3"/>
    <p:sldId id="379" r:id="rId4"/>
    <p:sldId id="381" r:id="rId5"/>
    <p:sldId id="378" r:id="rId6"/>
    <p:sldId id="357" r:id="rId7"/>
    <p:sldId id="358" r:id="rId8"/>
    <p:sldId id="359" r:id="rId9"/>
    <p:sldId id="360" r:id="rId10"/>
    <p:sldId id="361" r:id="rId11"/>
    <p:sldId id="362" r:id="rId12"/>
    <p:sldId id="383" r:id="rId13"/>
    <p:sldId id="382" r:id="rId14"/>
    <p:sldId id="364" r:id="rId15"/>
    <p:sldId id="365" r:id="rId16"/>
    <p:sldId id="366" r:id="rId17"/>
    <p:sldId id="368" r:id="rId18"/>
    <p:sldId id="36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9EA218-BFD6-4079-B7B6-FC36109D95B2}"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ru-RU"/>
        </a:p>
      </dgm:t>
    </dgm:pt>
    <dgm:pt modelId="{71C7E9E8-07CF-466E-9417-C5AC501D08D1}">
      <dgm:prSet phldrT="[Текст]" custT="1"/>
      <dgm:spPr/>
      <dgm:t>
        <a:bodyPr/>
        <a:lstStyle/>
        <a:p>
          <a:pPr defTabSz="711200">
            <a:lnSpc>
              <a:spcPct val="90000"/>
            </a:lnSpc>
            <a:spcBef>
              <a:spcPct val="0"/>
            </a:spcBef>
            <a:spcAft>
              <a:spcPct val="35000"/>
            </a:spcAft>
          </a:pPr>
          <a:endParaRPr lang="ru-RU" sz="1200" b="0" u="sng" dirty="0">
            <a:solidFill>
              <a:srgbClr val="0070C0"/>
            </a:solidFill>
            <a:latin typeface="Times New Roman" pitchFamily="18" charset="0"/>
            <a:cs typeface="Times New Roman" pitchFamily="18" charset="0"/>
          </a:endParaRPr>
        </a:p>
        <a:p>
          <a:pPr defTabSz="711200">
            <a:lnSpc>
              <a:spcPct val="90000"/>
            </a:lnSpc>
            <a:spcBef>
              <a:spcPct val="0"/>
            </a:spcBef>
            <a:spcAft>
              <a:spcPct val="35000"/>
            </a:spcAft>
          </a:pPr>
          <a:endParaRPr lang="ru-RU" sz="1200" b="0" u="sng" dirty="0">
            <a:solidFill>
              <a:srgbClr val="0070C0"/>
            </a:solidFill>
            <a:latin typeface="Times New Roman" pitchFamily="18" charset="0"/>
            <a:cs typeface="Times New Roman" pitchFamily="18" charset="0"/>
          </a:endParaRPr>
        </a:p>
        <a:p>
          <a:pPr defTabSz="711200">
            <a:lnSpc>
              <a:spcPct val="90000"/>
            </a:lnSpc>
            <a:spcBef>
              <a:spcPct val="0"/>
            </a:spcBef>
            <a:spcAft>
              <a:spcPct val="35000"/>
            </a:spcAft>
          </a:pPr>
          <a:endParaRPr lang="ru-RU" sz="1200" b="0" u="sng" dirty="0">
            <a:solidFill>
              <a:srgbClr val="0070C0"/>
            </a:solidFill>
            <a:latin typeface="Times New Roman" pitchFamily="18" charset="0"/>
            <a:cs typeface="Times New Roman" pitchFamily="18" charset="0"/>
          </a:endParaRPr>
        </a:p>
        <a:p>
          <a:pPr defTabSz="711200">
            <a:lnSpc>
              <a:spcPct val="90000"/>
            </a:lnSpc>
            <a:spcBef>
              <a:spcPct val="0"/>
            </a:spcBef>
            <a:spcAft>
              <a:spcPct val="35000"/>
            </a:spcAft>
          </a:pPr>
          <a:endParaRPr lang="ru-RU" sz="1200" b="0" u="sng" dirty="0">
            <a:solidFill>
              <a:srgbClr val="0070C0"/>
            </a:solidFill>
            <a:latin typeface="Times New Roman" pitchFamily="18" charset="0"/>
            <a:cs typeface="Times New Roman" pitchFamily="18" charset="0"/>
          </a:endParaRPr>
        </a:p>
        <a:p>
          <a:pPr defTabSz="711200">
            <a:lnSpc>
              <a:spcPct val="90000"/>
            </a:lnSpc>
            <a:spcBef>
              <a:spcPct val="0"/>
            </a:spcBef>
            <a:spcAft>
              <a:spcPct val="35000"/>
            </a:spcAft>
          </a:pPr>
          <a:endParaRPr lang="ru-RU" sz="1200" b="0" u="sng" dirty="0">
            <a:solidFill>
              <a:srgbClr val="0070C0"/>
            </a:solidFill>
            <a:latin typeface="Times New Roman" pitchFamily="18" charset="0"/>
            <a:cs typeface="Times New Roman" pitchFamily="18" charset="0"/>
          </a:endParaRPr>
        </a:p>
        <a:p>
          <a:pPr defTabSz="711200">
            <a:lnSpc>
              <a:spcPct val="90000"/>
            </a:lnSpc>
            <a:spcBef>
              <a:spcPct val="0"/>
            </a:spcBef>
            <a:spcAft>
              <a:spcPct val="35000"/>
            </a:spcAft>
          </a:pPr>
          <a:endParaRPr lang="ru-RU" sz="1200" b="0" u="sng" dirty="0">
            <a:solidFill>
              <a:srgbClr val="0070C0"/>
            </a:solidFill>
            <a:latin typeface="Times New Roman" pitchFamily="18" charset="0"/>
            <a:cs typeface="Times New Roman" pitchFamily="18" charset="0"/>
          </a:endParaRPr>
        </a:p>
        <a:p>
          <a:pPr defTabSz="711200">
            <a:lnSpc>
              <a:spcPct val="90000"/>
            </a:lnSpc>
            <a:spcBef>
              <a:spcPct val="0"/>
            </a:spcBef>
            <a:spcAft>
              <a:spcPct val="35000"/>
            </a:spcAft>
          </a:pPr>
          <a:endParaRPr lang="ru-RU" sz="1200" b="0" u="sng" dirty="0">
            <a:solidFill>
              <a:srgbClr val="0070C0"/>
            </a:solidFill>
            <a:latin typeface="Times New Roman" pitchFamily="18" charset="0"/>
            <a:cs typeface="Times New Roman" pitchFamily="18" charset="0"/>
          </a:endParaRPr>
        </a:p>
        <a:p>
          <a:pPr defTabSz="711200">
            <a:lnSpc>
              <a:spcPct val="90000"/>
            </a:lnSpc>
            <a:spcBef>
              <a:spcPct val="0"/>
            </a:spcBef>
            <a:spcAft>
              <a:spcPct val="35000"/>
            </a:spcAft>
          </a:pPr>
          <a:endParaRPr lang="ru-RU" sz="1200" b="1" u="sng" dirty="0">
            <a:solidFill>
              <a:srgbClr val="0070C0"/>
            </a:solidFill>
            <a:latin typeface="Times New Roman" pitchFamily="18" charset="0"/>
            <a:cs typeface="Times New Roman" pitchFamily="18" charset="0"/>
          </a:endParaRPr>
        </a:p>
        <a:p>
          <a:pPr defTabSz="711200">
            <a:lnSpc>
              <a:spcPct val="90000"/>
            </a:lnSpc>
            <a:spcBef>
              <a:spcPct val="0"/>
            </a:spcBef>
            <a:spcAft>
              <a:spcPct val="35000"/>
            </a:spcAft>
          </a:pPr>
          <a:r>
            <a:rPr lang="ru-RU" sz="1400" b="1" u="sng" dirty="0">
              <a:solidFill>
                <a:srgbClr val="0070C0"/>
              </a:solidFill>
              <a:latin typeface="Times New Roman" pitchFamily="18" charset="0"/>
              <a:cs typeface="Times New Roman" pitchFamily="18" charset="0"/>
            </a:rPr>
            <a:t>прием без вступительных испытаний</a:t>
          </a:r>
        </a:p>
        <a:p>
          <a:pPr marL="0" marR="0" indent="0" defTabSz="711200" eaLnBrk="1" fontAlgn="auto" latinLnBrk="0" hangingPunct="1">
            <a:lnSpc>
              <a:spcPct val="90000"/>
            </a:lnSpc>
            <a:spcBef>
              <a:spcPct val="0"/>
            </a:spcBef>
            <a:spcAft>
              <a:spcPct val="35000"/>
            </a:spcAft>
            <a:buClrTx/>
            <a:buSzTx/>
            <a:buFontTx/>
            <a:buNone/>
            <a:tabLst/>
            <a:defRPr/>
          </a:pPr>
          <a:r>
            <a:rPr lang="ru-RU" sz="1400" u="sng" dirty="0">
              <a:solidFill>
                <a:srgbClr val="0070C0"/>
              </a:solidFill>
              <a:latin typeface="Times New Roman" pitchFamily="18" charset="0"/>
              <a:cs typeface="Times New Roman" pitchFamily="18" charset="0"/>
            </a:rPr>
            <a:t>на базе основного общего образования (9 классов)</a:t>
          </a:r>
          <a:r>
            <a:rPr lang="ru-RU" sz="1400" b="1" dirty="0">
              <a:solidFill>
                <a:srgbClr val="0070C0"/>
              </a:solidFill>
              <a:latin typeface="Times New Roman" pitchFamily="18" charset="0"/>
              <a:cs typeface="Times New Roman" pitchFamily="18" charset="0"/>
            </a:rPr>
            <a:t> </a:t>
          </a:r>
        </a:p>
        <a:p>
          <a:pPr marL="0" marR="0" indent="0" defTabSz="711200" eaLnBrk="1" fontAlgn="auto" latinLnBrk="0" hangingPunct="1">
            <a:lnSpc>
              <a:spcPct val="90000"/>
            </a:lnSpc>
            <a:spcBef>
              <a:spcPct val="0"/>
            </a:spcBef>
            <a:spcAft>
              <a:spcPct val="35000"/>
            </a:spcAft>
            <a:buClrTx/>
            <a:buSzTx/>
            <a:buFontTx/>
            <a:buNone/>
            <a:tabLst/>
            <a:defRPr/>
          </a:pPr>
          <a:r>
            <a:rPr lang="ru-RU" sz="1600" b="0" dirty="0">
              <a:solidFill>
                <a:srgbClr val="0070C0"/>
              </a:solidFill>
              <a:latin typeface="Times New Roman" pitchFamily="18" charset="0"/>
              <a:cs typeface="Times New Roman" pitchFamily="18" charset="0"/>
            </a:rPr>
            <a:t>по специальностям (профессиям)</a:t>
          </a:r>
          <a:r>
            <a:rPr lang="en-US" sz="1600" b="0" dirty="0">
              <a:solidFill>
                <a:srgbClr val="0070C0"/>
              </a:solidFill>
            </a:rPr>
            <a:t>:</a:t>
          </a:r>
          <a:endParaRPr lang="ru-RU" sz="1600" b="0" dirty="0">
            <a:solidFill>
              <a:srgbClr val="0070C0"/>
            </a:solidFill>
          </a:endParaRPr>
        </a:p>
        <a:p>
          <a:pPr marL="0" marR="0" indent="0" defTabSz="711200" eaLnBrk="1" fontAlgn="auto" latinLnBrk="0" hangingPunct="1">
            <a:lnSpc>
              <a:spcPct val="90000"/>
            </a:lnSpc>
            <a:spcBef>
              <a:spcPct val="0"/>
            </a:spcBef>
            <a:spcAft>
              <a:spcPct val="35000"/>
            </a:spcAft>
            <a:buClrTx/>
            <a:buSzTx/>
            <a:buFontTx/>
            <a:buNone/>
            <a:tabLst/>
            <a:defRPr/>
          </a:pPr>
          <a:endParaRPr lang="ru-RU" sz="1600" b="1" dirty="0">
            <a:solidFill>
              <a:schemeClr val="accent5">
                <a:lumMod val="50000"/>
              </a:schemeClr>
            </a:solidFill>
            <a:latin typeface="Times New Roman" pitchFamily="18" charset="0"/>
            <a:cs typeface="Times New Roman" pitchFamily="18" charset="0"/>
          </a:endParaRPr>
        </a:p>
        <a:p>
          <a:pPr marL="0" marR="0" indent="0" defTabSz="711200" eaLnBrk="1" fontAlgn="auto" latinLnBrk="0" hangingPunct="1">
            <a:lnSpc>
              <a:spcPct val="90000"/>
            </a:lnSpc>
            <a:spcBef>
              <a:spcPct val="0"/>
            </a:spcBef>
            <a:spcAft>
              <a:spcPct val="35000"/>
            </a:spcAft>
            <a:buClrTx/>
            <a:buSzTx/>
            <a:buFontTx/>
            <a:buNone/>
            <a:tabLst/>
            <a:defRPr/>
          </a:pPr>
          <a:endParaRPr lang="ru-RU" sz="1600" b="1" dirty="0">
            <a:solidFill>
              <a:srgbClr val="0070C0"/>
            </a:solidFill>
          </a:endParaRPr>
        </a:p>
        <a:p>
          <a:pPr marL="0" marR="0" indent="0" defTabSz="711200" eaLnBrk="1" fontAlgn="auto" latinLnBrk="0" hangingPunct="1">
            <a:lnSpc>
              <a:spcPct val="90000"/>
            </a:lnSpc>
            <a:spcBef>
              <a:spcPct val="0"/>
            </a:spcBef>
            <a:spcAft>
              <a:spcPct val="35000"/>
            </a:spcAft>
            <a:buClrTx/>
            <a:buSzTx/>
            <a:buFontTx/>
            <a:buNone/>
            <a:tabLst/>
            <a:defRPr/>
          </a:pPr>
          <a:endParaRPr lang="ru-RU" sz="1600" b="1" dirty="0">
            <a:solidFill>
              <a:srgbClr val="0070C0"/>
            </a:solidFill>
          </a:endParaRPr>
        </a:p>
        <a:p>
          <a:pPr marL="0" marR="0" indent="0" defTabSz="711200" eaLnBrk="1" fontAlgn="auto" latinLnBrk="0" hangingPunct="1">
            <a:lnSpc>
              <a:spcPct val="90000"/>
            </a:lnSpc>
            <a:spcBef>
              <a:spcPct val="0"/>
            </a:spcBef>
            <a:spcAft>
              <a:spcPct val="35000"/>
            </a:spcAft>
            <a:buClrTx/>
            <a:buSzTx/>
            <a:buFontTx/>
            <a:buNone/>
            <a:tabLst/>
            <a:defRPr/>
          </a:pPr>
          <a:endParaRPr lang="ru-RU" sz="1600" b="1" dirty="0">
            <a:solidFill>
              <a:srgbClr val="0070C0"/>
            </a:solidFill>
          </a:endParaRPr>
        </a:p>
        <a:p>
          <a:pPr marL="0" marR="0" indent="0" defTabSz="711200" eaLnBrk="1" fontAlgn="auto" latinLnBrk="0" hangingPunct="1">
            <a:lnSpc>
              <a:spcPct val="90000"/>
            </a:lnSpc>
            <a:spcBef>
              <a:spcPct val="0"/>
            </a:spcBef>
            <a:spcAft>
              <a:spcPct val="35000"/>
            </a:spcAft>
            <a:buClrTx/>
            <a:buSzTx/>
            <a:buFontTx/>
            <a:buNone/>
            <a:tabLst/>
            <a:defRPr/>
          </a:pPr>
          <a:endParaRPr lang="ru-RU" sz="1600" dirty="0">
            <a:latin typeface="Times New Roman" pitchFamily="18" charset="0"/>
            <a:cs typeface="Times New Roman" pitchFamily="18" charset="0"/>
          </a:endParaRPr>
        </a:p>
        <a:p>
          <a:pPr defTabSz="711200">
            <a:lnSpc>
              <a:spcPct val="90000"/>
            </a:lnSpc>
            <a:spcBef>
              <a:spcPct val="0"/>
            </a:spcBef>
            <a:spcAft>
              <a:spcPct val="35000"/>
            </a:spcAft>
          </a:pPr>
          <a:endParaRPr lang="ru-RU" sz="1100" u="sng" dirty="0">
            <a:solidFill>
              <a:srgbClr val="0070C0"/>
            </a:solidFill>
            <a:latin typeface="Times New Roman" pitchFamily="18" charset="0"/>
            <a:cs typeface="Times New Roman" pitchFamily="18" charset="0"/>
          </a:endParaRPr>
        </a:p>
      </dgm:t>
    </dgm:pt>
    <dgm:pt modelId="{50205C57-8B3C-4647-9AA2-9C313B031FE7}" type="parTrans" cxnId="{3BA58144-1CE2-44EE-8263-711126C84825}">
      <dgm:prSet/>
      <dgm:spPr/>
      <dgm:t>
        <a:bodyPr/>
        <a:lstStyle/>
        <a:p>
          <a:endParaRPr lang="ru-RU"/>
        </a:p>
      </dgm:t>
    </dgm:pt>
    <dgm:pt modelId="{D1617DD7-06FB-4BC0-97E8-E12382424900}" type="sibTrans" cxnId="{3BA58144-1CE2-44EE-8263-711126C84825}">
      <dgm:prSet/>
      <dgm:spPr/>
      <dgm:t>
        <a:bodyPr/>
        <a:lstStyle/>
        <a:p>
          <a:endParaRPr lang="ru-RU"/>
        </a:p>
      </dgm:t>
    </dgm:pt>
    <dgm:pt modelId="{AECE6B5E-27A9-4534-8289-299CF8E709EA}">
      <dgm:prSet phldrT="[Текст]" custT="1"/>
      <dgm:spPr/>
      <dgm:t>
        <a:bodyPr/>
        <a:lstStyle/>
        <a:p>
          <a:r>
            <a:rPr lang="ru-RU" sz="1400" b="1" dirty="0">
              <a:solidFill>
                <a:srgbClr val="0070C0"/>
              </a:solidFill>
              <a:latin typeface="Times New Roman" pitchFamily="18" charset="0"/>
              <a:cs typeface="Times New Roman" pitchFamily="18" charset="0"/>
            </a:rPr>
            <a:t>Социальная работа. </a:t>
          </a:r>
          <a:endParaRPr lang="ru-RU" sz="1400" dirty="0">
            <a:latin typeface="Times New Roman" pitchFamily="18" charset="0"/>
            <a:cs typeface="Times New Roman" pitchFamily="18" charset="0"/>
          </a:endParaRPr>
        </a:p>
      </dgm:t>
    </dgm:pt>
    <dgm:pt modelId="{D1F33660-3EE2-4B33-A6B7-CFF3707C1971}" type="parTrans" cxnId="{CB903FE7-9483-4D7D-83C3-2490663E5735}">
      <dgm:prSet/>
      <dgm:spPr/>
      <dgm:t>
        <a:bodyPr/>
        <a:lstStyle/>
        <a:p>
          <a:endParaRPr lang="ru-RU"/>
        </a:p>
      </dgm:t>
    </dgm:pt>
    <dgm:pt modelId="{6915E10D-FE7A-489A-99CC-796ED32F2817}" type="sibTrans" cxnId="{CB903FE7-9483-4D7D-83C3-2490663E5735}">
      <dgm:prSet/>
      <dgm:spPr/>
      <dgm:t>
        <a:bodyPr/>
        <a:lstStyle/>
        <a:p>
          <a:endParaRPr lang="ru-RU"/>
        </a:p>
      </dgm:t>
    </dgm:pt>
    <dgm:pt modelId="{4E9D9F89-16B3-43FD-923D-392BC5E1F27D}">
      <dgm:prSet phldrT="[Текст]" custT="1"/>
      <dgm:spPr/>
      <dgm:t>
        <a:bodyPr/>
        <a:lstStyle/>
        <a:p>
          <a:r>
            <a:rPr kumimoji="0" lang="ru-RU" altLang="ru-RU" sz="1400" b="0" i="0" u="sng" strike="noStrike" cap="none" normalizeH="0" baseline="0" dirty="0">
              <a:ln>
                <a:noFill/>
              </a:ln>
              <a:solidFill>
                <a:schemeClr val="bg2">
                  <a:lumMod val="50000"/>
                </a:schemeClr>
              </a:solidFill>
              <a:effectLst/>
              <a:latin typeface="Times New Roman" pitchFamily="18" charset="0"/>
              <a:cs typeface="Times New Roman" pitchFamily="18" charset="0"/>
            </a:rPr>
            <a:t>приём со вступительными испытаниями</a:t>
          </a:r>
        </a:p>
        <a:p>
          <a:r>
            <a:rPr kumimoji="0" lang="ru-RU" sz="1600" b="0" i="0" u="none" strike="noStrike" cap="none" normalizeH="0" baseline="0" dirty="0">
              <a:ln>
                <a:noFill/>
              </a:ln>
              <a:solidFill>
                <a:schemeClr val="bg2">
                  <a:lumMod val="50000"/>
                </a:schemeClr>
              </a:solidFill>
              <a:effectLst/>
              <a:latin typeface="Times New Roman" pitchFamily="18" charset="0"/>
              <a:cs typeface="Times New Roman" pitchFamily="18" charset="0"/>
            </a:rPr>
            <a:t>по специальностям (профессиям):</a:t>
          </a:r>
          <a:endParaRPr lang="ru-RU" sz="1600" b="0" dirty="0">
            <a:solidFill>
              <a:schemeClr val="bg2">
                <a:lumMod val="50000"/>
              </a:schemeClr>
            </a:solidFill>
            <a:latin typeface="Times New Roman" pitchFamily="18" charset="0"/>
            <a:cs typeface="Times New Roman" pitchFamily="18" charset="0"/>
          </a:endParaRPr>
        </a:p>
      </dgm:t>
    </dgm:pt>
    <dgm:pt modelId="{A4AD24DF-B245-4AC2-9362-C0DBBBC7D4B7}" type="parTrans" cxnId="{96658D14-3B8E-4244-A1C1-40F76F5EAC2D}">
      <dgm:prSet/>
      <dgm:spPr/>
      <dgm:t>
        <a:bodyPr/>
        <a:lstStyle/>
        <a:p>
          <a:endParaRPr lang="ru-RU"/>
        </a:p>
      </dgm:t>
    </dgm:pt>
    <dgm:pt modelId="{67597D1C-21B1-401C-B643-D93C1F831D87}" type="sibTrans" cxnId="{96658D14-3B8E-4244-A1C1-40F76F5EAC2D}">
      <dgm:prSet/>
      <dgm:spPr/>
      <dgm:t>
        <a:bodyPr/>
        <a:lstStyle/>
        <a:p>
          <a:endParaRPr lang="ru-RU"/>
        </a:p>
      </dgm:t>
    </dgm:pt>
    <dgm:pt modelId="{BAAA91D6-BD3B-49AB-B958-C5E31B824C68}">
      <dgm:prSet phldrT="[Текст]" custT="1"/>
      <dgm:spPr/>
      <dgm:t>
        <a:bodyPr/>
        <a:lstStyle/>
        <a:p>
          <a:r>
            <a:rPr lang="ru-RU" sz="1400" b="0" dirty="0">
              <a:solidFill>
                <a:srgbClr val="0070C0"/>
              </a:solidFill>
              <a:latin typeface="Times New Roman" pitchFamily="18" charset="0"/>
              <a:cs typeface="Times New Roman" pitchFamily="18" charset="0"/>
            </a:rPr>
            <a:t>Дошкольное образование.</a:t>
          </a:r>
          <a:endParaRPr lang="ru-RU" sz="1400" b="0" dirty="0">
            <a:latin typeface="Times New Roman" pitchFamily="18" charset="0"/>
            <a:cs typeface="Times New Roman" pitchFamily="18" charset="0"/>
          </a:endParaRPr>
        </a:p>
      </dgm:t>
    </dgm:pt>
    <dgm:pt modelId="{CD6B906E-024A-4EBD-8A98-531777904B3C}" type="parTrans" cxnId="{3893E8CD-2C1D-4D59-AFF1-723904DF8B44}">
      <dgm:prSet/>
      <dgm:spPr/>
      <dgm:t>
        <a:bodyPr/>
        <a:lstStyle/>
        <a:p>
          <a:endParaRPr lang="ru-RU"/>
        </a:p>
      </dgm:t>
    </dgm:pt>
    <dgm:pt modelId="{68C0D885-A75D-40C1-8948-A3F916128CAE}" type="sibTrans" cxnId="{3893E8CD-2C1D-4D59-AFF1-723904DF8B44}">
      <dgm:prSet/>
      <dgm:spPr/>
      <dgm:t>
        <a:bodyPr/>
        <a:lstStyle/>
        <a:p>
          <a:endParaRPr lang="ru-RU"/>
        </a:p>
      </dgm:t>
    </dgm:pt>
    <dgm:pt modelId="{2886CE3C-A607-4AB7-BACB-5D5C088497F1}">
      <dgm:prSet phldrT="[Текст]" custT="1"/>
      <dgm:spPr/>
      <dgm:t>
        <a:bodyPr/>
        <a:lstStyle/>
        <a:p>
          <a:r>
            <a:rPr lang="ru-RU" sz="1400" b="1" dirty="0">
              <a:solidFill>
                <a:srgbClr val="0070C0"/>
              </a:solidFill>
              <a:latin typeface="Times New Roman" pitchFamily="18" charset="0"/>
              <a:cs typeface="Times New Roman" pitchFamily="18" charset="0"/>
            </a:rPr>
            <a:t> Педагогика дополнительного образования (по областям).</a:t>
          </a:r>
          <a:endParaRPr lang="ru-RU" sz="1400" dirty="0">
            <a:latin typeface="Times New Roman" pitchFamily="18" charset="0"/>
            <a:cs typeface="Times New Roman" pitchFamily="18" charset="0"/>
          </a:endParaRPr>
        </a:p>
      </dgm:t>
    </dgm:pt>
    <dgm:pt modelId="{B7ED9A21-B047-4E07-B2D2-4067D9FA250F}" type="parTrans" cxnId="{65B45E8A-0C21-421B-B2D7-B348C038C2B5}">
      <dgm:prSet/>
      <dgm:spPr/>
      <dgm:t>
        <a:bodyPr/>
        <a:lstStyle/>
        <a:p>
          <a:endParaRPr lang="ru-RU"/>
        </a:p>
      </dgm:t>
    </dgm:pt>
    <dgm:pt modelId="{FEC559BE-06B5-4D61-B046-572EDB24204D}" type="sibTrans" cxnId="{65B45E8A-0C21-421B-B2D7-B348C038C2B5}">
      <dgm:prSet/>
      <dgm:spPr/>
      <dgm:t>
        <a:bodyPr/>
        <a:lstStyle/>
        <a:p>
          <a:endParaRPr lang="ru-RU"/>
        </a:p>
      </dgm:t>
    </dgm:pt>
    <dgm:pt modelId="{3F36ACB0-BAA1-4668-B926-641C0C6AEFFA}">
      <dgm:prSet phldrT="[Текст]" custT="1"/>
      <dgm:spPr/>
      <dgm:t>
        <a:bodyPr/>
        <a:lstStyle/>
        <a:p>
          <a:r>
            <a:rPr lang="ru-RU" sz="1400" b="1" dirty="0">
              <a:solidFill>
                <a:srgbClr val="7030A0"/>
              </a:solidFill>
              <a:latin typeface="Times New Roman" pitchFamily="18" charset="0"/>
              <a:cs typeface="Times New Roman" pitchFamily="18" charset="0"/>
            </a:rPr>
            <a:t>Графический дизайнер (на коммерческой основе)</a:t>
          </a:r>
          <a:endParaRPr lang="ru-RU" sz="1400" dirty="0">
            <a:solidFill>
              <a:srgbClr val="7030A0"/>
            </a:solidFill>
            <a:latin typeface="Times New Roman" pitchFamily="18" charset="0"/>
            <a:cs typeface="Times New Roman" pitchFamily="18" charset="0"/>
          </a:endParaRPr>
        </a:p>
      </dgm:t>
    </dgm:pt>
    <dgm:pt modelId="{6F1EF476-DEEB-4237-B05E-BCA88ED44F6E}" type="parTrans" cxnId="{3AA5CA9A-FF8E-4B0A-BF51-F7127F1A4434}">
      <dgm:prSet/>
      <dgm:spPr/>
      <dgm:t>
        <a:bodyPr/>
        <a:lstStyle/>
        <a:p>
          <a:endParaRPr lang="ru-RU"/>
        </a:p>
      </dgm:t>
    </dgm:pt>
    <dgm:pt modelId="{30D1E655-8564-470C-94C1-0D7F344D8222}" type="sibTrans" cxnId="{3AA5CA9A-FF8E-4B0A-BF51-F7127F1A4434}">
      <dgm:prSet/>
      <dgm:spPr/>
      <dgm:t>
        <a:bodyPr/>
        <a:lstStyle/>
        <a:p>
          <a:endParaRPr lang="ru-RU"/>
        </a:p>
      </dgm:t>
    </dgm:pt>
    <dgm:pt modelId="{0EE353BE-7AFD-4BCF-9D1F-3771C7ED8207}">
      <dgm:prSet custT="1"/>
      <dgm:spPr/>
      <dgm:t>
        <a:bodyPr/>
        <a:lstStyle/>
        <a:p>
          <a:r>
            <a:rPr kumimoji="0" lang="ru-RU" altLang="ru-RU" sz="1400" b="0" i="0" u="none" strike="noStrike" cap="none" normalizeH="0" baseline="0" dirty="0">
              <a:ln>
                <a:noFill/>
              </a:ln>
              <a:solidFill>
                <a:srgbClr val="0070C0"/>
              </a:solidFill>
              <a:effectLst/>
              <a:latin typeface="Times New Roman" pitchFamily="18" charset="0"/>
              <a:cs typeface="Times New Roman" pitchFamily="18" charset="0"/>
            </a:rPr>
            <a:t>Коррекционная педагогика в начальном образовании.</a:t>
          </a:r>
        </a:p>
      </dgm:t>
    </dgm:pt>
    <dgm:pt modelId="{AA3D8818-23E7-4B16-A706-2BBA3BDA7138}" type="parTrans" cxnId="{23DA61C4-10D6-4E38-B56F-D11F840564E0}">
      <dgm:prSet/>
      <dgm:spPr/>
      <dgm:t>
        <a:bodyPr/>
        <a:lstStyle/>
        <a:p>
          <a:endParaRPr lang="ru-RU"/>
        </a:p>
      </dgm:t>
    </dgm:pt>
    <dgm:pt modelId="{10616137-0186-4A4B-847A-2DEAD4CF403B}" type="sibTrans" cxnId="{23DA61C4-10D6-4E38-B56F-D11F840564E0}">
      <dgm:prSet/>
      <dgm:spPr/>
      <dgm:t>
        <a:bodyPr/>
        <a:lstStyle/>
        <a:p>
          <a:endParaRPr lang="ru-RU"/>
        </a:p>
      </dgm:t>
    </dgm:pt>
    <dgm:pt modelId="{526F1467-5C24-4798-B415-8A2A5EAF4893}">
      <dgm:prSet custT="1"/>
      <dgm:spPr/>
      <dgm:t>
        <a:bodyPr/>
        <a:lstStyle/>
        <a:p>
          <a:r>
            <a:rPr kumimoji="0" lang="ru-RU" altLang="ru-RU" sz="1400" b="0" i="0" u="none" strike="noStrike" cap="none" normalizeH="0" baseline="0" dirty="0">
              <a:ln>
                <a:noFill/>
              </a:ln>
              <a:solidFill>
                <a:srgbClr val="0070C0"/>
              </a:solidFill>
              <a:effectLst/>
              <a:latin typeface="Times New Roman" pitchFamily="18" charset="0"/>
              <a:cs typeface="Times New Roman" pitchFamily="18" charset="0"/>
            </a:rPr>
            <a:t>Музыкальное образование.</a:t>
          </a:r>
        </a:p>
      </dgm:t>
    </dgm:pt>
    <dgm:pt modelId="{9E596230-65C7-4C6C-ABE4-F893EA3722FD}" type="parTrans" cxnId="{9250DE8A-364D-49E2-A9AE-0800FD8EFC7C}">
      <dgm:prSet/>
      <dgm:spPr/>
      <dgm:t>
        <a:bodyPr/>
        <a:lstStyle/>
        <a:p>
          <a:endParaRPr lang="ru-RU"/>
        </a:p>
      </dgm:t>
    </dgm:pt>
    <dgm:pt modelId="{2EE75978-CAD6-4BE3-9F65-A4DBAD6C57E7}" type="sibTrans" cxnId="{9250DE8A-364D-49E2-A9AE-0800FD8EFC7C}">
      <dgm:prSet/>
      <dgm:spPr/>
      <dgm:t>
        <a:bodyPr/>
        <a:lstStyle/>
        <a:p>
          <a:endParaRPr lang="ru-RU"/>
        </a:p>
      </dgm:t>
    </dgm:pt>
    <dgm:pt modelId="{23E9D4FD-4B91-4B42-AD3C-F965C7F37C47}">
      <dgm:prSet custT="1"/>
      <dgm:spPr/>
      <dgm:t>
        <a:bodyPr/>
        <a:lstStyle/>
        <a:p>
          <a:r>
            <a:rPr lang="ru-RU" sz="1400" b="0" dirty="0">
              <a:solidFill>
                <a:srgbClr val="0070C0"/>
              </a:solidFill>
              <a:latin typeface="Times New Roman" pitchFamily="18" charset="0"/>
              <a:cs typeface="Times New Roman" pitchFamily="18" charset="0"/>
            </a:rPr>
            <a:t>Преподавание в начальных классах.</a:t>
          </a:r>
        </a:p>
      </dgm:t>
    </dgm:pt>
    <dgm:pt modelId="{FF26B204-8019-4C0A-9CDB-CEB20BDF2834}" type="parTrans" cxnId="{01108379-9EDA-4986-9880-6E613C5D30B3}">
      <dgm:prSet/>
      <dgm:spPr/>
      <dgm:t>
        <a:bodyPr/>
        <a:lstStyle/>
        <a:p>
          <a:endParaRPr lang="ru-RU"/>
        </a:p>
      </dgm:t>
    </dgm:pt>
    <dgm:pt modelId="{797C0ADA-06F8-4868-B1FE-B636F0AFB9AD}" type="sibTrans" cxnId="{01108379-9EDA-4986-9880-6E613C5D30B3}">
      <dgm:prSet/>
      <dgm:spPr/>
      <dgm:t>
        <a:bodyPr/>
        <a:lstStyle/>
        <a:p>
          <a:endParaRPr lang="ru-RU"/>
        </a:p>
      </dgm:t>
    </dgm:pt>
    <dgm:pt modelId="{2B14F2B7-3FB2-4483-A891-33D40C09BCA4}">
      <dgm:prSet custT="1"/>
      <dgm:spPr/>
      <dgm:t>
        <a:bodyPr/>
        <a:lstStyle/>
        <a:p>
          <a:r>
            <a:rPr kumimoji="0" lang="ru-RU" altLang="ru-RU" sz="1400" b="0" i="0" u="none" strike="noStrike" cap="none" normalizeH="0" baseline="0" dirty="0">
              <a:ln>
                <a:noFill/>
              </a:ln>
              <a:solidFill>
                <a:srgbClr val="0070C0"/>
              </a:solidFill>
              <a:effectLst/>
              <a:latin typeface="Times New Roman" pitchFamily="18" charset="0"/>
              <a:cs typeface="Times New Roman" pitchFamily="18" charset="0"/>
            </a:rPr>
            <a:t>Физическая культура </a:t>
          </a:r>
          <a:r>
            <a:rPr kumimoji="0" lang="ru-RU" altLang="ru-RU" sz="1400" b="1" i="0" u="none" strike="noStrike" cap="none" normalizeH="0" baseline="0" dirty="0">
              <a:ln>
                <a:noFill/>
              </a:ln>
              <a:solidFill>
                <a:srgbClr val="7030A0"/>
              </a:solidFill>
              <a:effectLst/>
              <a:latin typeface="Times New Roman" pitchFamily="18" charset="0"/>
              <a:cs typeface="Times New Roman" pitchFamily="18" charset="0"/>
            </a:rPr>
            <a:t>(на коммерческой основе)</a:t>
          </a:r>
          <a:endParaRPr lang="ru-RU" sz="1600" b="1" dirty="0">
            <a:solidFill>
              <a:srgbClr val="7030A0"/>
            </a:solidFill>
            <a:latin typeface="Times New Roman" pitchFamily="18" charset="0"/>
            <a:cs typeface="Times New Roman" pitchFamily="18" charset="0"/>
          </a:endParaRPr>
        </a:p>
      </dgm:t>
    </dgm:pt>
    <dgm:pt modelId="{CF9E4393-03FD-4836-A761-63832E2B9FB6}" type="parTrans" cxnId="{643FC0F3-3921-46C9-BC66-1251675A7C67}">
      <dgm:prSet/>
      <dgm:spPr/>
      <dgm:t>
        <a:bodyPr/>
        <a:lstStyle/>
        <a:p>
          <a:endParaRPr lang="ru-RU"/>
        </a:p>
      </dgm:t>
    </dgm:pt>
    <dgm:pt modelId="{9F0D2347-E3D4-4C9C-9C5B-8403D13D4632}" type="sibTrans" cxnId="{643FC0F3-3921-46C9-BC66-1251675A7C67}">
      <dgm:prSet/>
      <dgm:spPr/>
      <dgm:t>
        <a:bodyPr/>
        <a:lstStyle/>
        <a:p>
          <a:endParaRPr lang="ru-RU"/>
        </a:p>
      </dgm:t>
    </dgm:pt>
    <dgm:pt modelId="{3AA2D665-BB1B-4A46-B943-E07B1F3F0F01}">
      <dgm:prSet phldrT="[Текст]" custT="1"/>
      <dgm:spPr/>
      <dgm:t>
        <a:bodyPr/>
        <a:lstStyle/>
        <a:p>
          <a:r>
            <a:rPr lang="ru-RU" sz="1400" b="1" dirty="0">
              <a:solidFill>
                <a:srgbClr val="0070C0"/>
              </a:solidFill>
              <a:latin typeface="Times New Roman" pitchFamily="18" charset="0"/>
              <a:cs typeface="Times New Roman" pitchFamily="18" charset="0"/>
            </a:rPr>
            <a:t>Специалист по туризму и гостеприимству.</a:t>
          </a:r>
        </a:p>
      </dgm:t>
    </dgm:pt>
    <dgm:pt modelId="{52877804-3B7D-4BC1-BAE3-05A6963806D1}" type="parTrans" cxnId="{0984C049-2E76-495B-9651-009F008435C5}">
      <dgm:prSet/>
      <dgm:spPr/>
      <dgm:t>
        <a:bodyPr/>
        <a:lstStyle/>
        <a:p>
          <a:endParaRPr lang="ru-RU"/>
        </a:p>
      </dgm:t>
    </dgm:pt>
    <dgm:pt modelId="{3ED81B33-8C8A-4BE7-A94F-8276516D69B7}" type="sibTrans" cxnId="{0984C049-2E76-495B-9651-009F008435C5}">
      <dgm:prSet/>
      <dgm:spPr/>
      <dgm:t>
        <a:bodyPr/>
        <a:lstStyle/>
        <a:p>
          <a:endParaRPr lang="ru-RU"/>
        </a:p>
      </dgm:t>
    </dgm:pt>
    <dgm:pt modelId="{48823421-3AD4-4C46-B469-23E17BD7BF7E}">
      <dgm:prSet custT="1"/>
      <dgm:spPr/>
      <dgm:t>
        <a:bodyPr/>
        <a:lstStyle/>
        <a:p>
          <a:r>
            <a:rPr kumimoji="0" lang="ru-RU" altLang="ru-RU" sz="1400" b="0" i="0" u="none" strike="noStrike" cap="none" normalizeH="0" baseline="0" dirty="0">
              <a:ln>
                <a:noFill/>
              </a:ln>
              <a:solidFill>
                <a:srgbClr val="0070C0"/>
              </a:solidFill>
              <a:effectLst/>
              <a:latin typeface="Times New Roman" pitchFamily="18" charset="0"/>
              <a:cs typeface="Times New Roman" pitchFamily="18" charset="0"/>
            </a:rPr>
            <a:t>Изобразительное искусство и черчение.</a:t>
          </a:r>
        </a:p>
      </dgm:t>
    </dgm:pt>
    <dgm:pt modelId="{8DEC488B-751E-48AC-9402-67ABB748878A}" type="parTrans" cxnId="{B591CC88-4CFA-489E-9971-3E97C1AA4BC7}">
      <dgm:prSet/>
      <dgm:spPr/>
      <dgm:t>
        <a:bodyPr/>
        <a:lstStyle/>
        <a:p>
          <a:endParaRPr lang="ru-RU"/>
        </a:p>
      </dgm:t>
    </dgm:pt>
    <dgm:pt modelId="{CA681FCE-36EC-4DB3-8232-F2DF7E10899B}" type="sibTrans" cxnId="{B591CC88-4CFA-489E-9971-3E97C1AA4BC7}">
      <dgm:prSet/>
      <dgm:spPr/>
      <dgm:t>
        <a:bodyPr/>
        <a:lstStyle/>
        <a:p>
          <a:endParaRPr lang="ru-RU"/>
        </a:p>
      </dgm:t>
    </dgm:pt>
    <dgm:pt modelId="{3AFC8197-6D05-40F5-A196-468B99097699}">
      <dgm:prSet phldrT="[Текст]" custT="1"/>
      <dgm:spPr/>
      <dgm:t>
        <a:bodyPr/>
        <a:lstStyle/>
        <a:p>
          <a:r>
            <a:rPr lang="ru-RU" sz="1400" b="0" dirty="0">
              <a:solidFill>
                <a:srgbClr val="0070C0"/>
              </a:solidFill>
              <a:latin typeface="Times New Roman" pitchFamily="18" charset="0"/>
              <a:cs typeface="Times New Roman" pitchFamily="18" charset="0"/>
            </a:rPr>
            <a:t>Специальное дошкольное образование.</a:t>
          </a:r>
        </a:p>
      </dgm:t>
    </dgm:pt>
    <dgm:pt modelId="{5997FA73-95D1-4319-BD82-314B37902360}" type="parTrans" cxnId="{2801DCE6-77AC-4566-BA61-6CEE800C4F7D}">
      <dgm:prSet/>
      <dgm:spPr/>
      <dgm:t>
        <a:bodyPr/>
        <a:lstStyle/>
        <a:p>
          <a:endParaRPr lang="ru-RU"/>
        </a:p>
      </dgm:t>
    </dgm:pt>
    <dgm:pt modelId="{FC6A9A4D-5AA0-4E3E-AD01-917DD4D719C6}" type="sibTrans" cxnId="{2801DCE6-77AC-4566-BA61-6CEE800C4F7D}">
      <dgm:prSet/>
      <dgm:spPr/>
      <dgm:t>
        <a:bodyPr/>
        <a:lstStyle/>
        <a:p>
          <a:endParaRPr lang="ru-RU"/>
        </a:p>
      </dgm:t>
    </dgm:pt>
    <dgm:pt modelId="{61F656DB-8761-46B0-9E77-4625B85F072E}">
      <dgm:prSet custT="1"/>
      <dgm:spPr/>
      <dgm:t>
        <a:bodyPr/>
        <a:lstStyle/>
        <a:p>
          <a:r>
            <a:rPr lang="ru-RU" sz="1400" b="0" dirty="0">
              <a:solidFill>
                <a:srgbClr val="0070C0"/>
              </a:solidFill>
              <a:latin typeface="Times New Roman" pitchFamily="18" charset="0"/>
              <a:cs typeface="Times New Roman" pitchFamily="18" charset="0"/>
            </a:rPr>
            <a:t>Адаптивная физическая культура. </a:t>
          </a:r>
        </a:p>
      </dgm:t>
    </dgm:pt>
    <dgm:pt modelId="{3905DFDF-D794-4BEE-8E2C-F9872DA41BD3}" type="parTrans" cxnId="{CFCF8CDA-397D-4493-BDE8-DA65440D0C4D}">
      <dgm:prSet/>
      <dgm:spPr/>
      <dgm:t>
        <a:bodyPr/>
        <a:lstStyle/>
        <a:p>
          <a:endParaRPr lang="ru-RU"/>
        </a:p>
      </dgm:t>
    </dgm:pt>
    <dgm:pt modelId="{0CF19B43-97D1-426D-BDBD-CE22B3E005A0}" type="sibTrans" cxnId="{CFCF8CDA-397D-4493-BDE8-DA65440D0C4D}">
      <dgm:prSet/>
      <dgm:spPr/>
      <dgm:t>
        <a:bodyPr/>
        <a:lstStyle/>
        <a:p>
          <a:endParaRPr lang="ru-RU"/>
        </a:p>
      </dgm:t>
    </dgm:pt>
    <dgm:pt modelId="{1056F54D-0AD6-4864-B7C4-A6EFB13480CC}" type="pres">
      <dgm:prSet presAssocID="{A39EA218-BFD6-4079-B7B6-FC36109D95B2}" presName="Name0" presStyleCnt="0">
        <dgm:presLayoutVars>
          <dgm:dir/>
          <dgm:animLvl val="lvl"/>
          <dgm:resizeHandles val="exact"/>
        </dgm:presLayoutVars>
      </dgm:prSet>
      <dgm:spPr/>
    </dgm:pt>
    <dgm:pt modelId="{A1DDC903-616A-47ED-BCCE-034559142D49}" type="pres">
      <dgm:prSet presAssocID="{71C7E9E8-07CF-466E-9417-C5AC501D08D1}" presName="linNode" presStyleCnt="0"/>
      <dgm:spPr/>
    </dgm:pt>
    <dgm:pt modelId="{3F353224-8AB1-4551-95B0-A5D09D408053}" type="pres">
      <dgm:prSet presAssocID="{71C7E9E8-07CF-466E-9417-C5AC501D08D1}" presName="parentText" presStyleLbl="node1" presStyleIdx="0" presStyleCnt="2" custScaleX="118454" custScaleY="158056">
        <dgm:presLayoutVars>
          <dgm:chMax val="1"/>
          <dgm:bulletEnabled val="1"/>
        </dgm:presLayoutVars>
      </dgm:prSet>
      <dgm:spPr/>
    </dgm:pt>
    <dgm:pt modelId="{167CEA96-D29E-434C-A8D6-6C946DEA9221}" type="pres">
      <dgm:prSet presAssocID="{71C7E9E8-07CF-466E-9417-C5AC501D08D1}" presName="descendantText" presStyleLbl="alignAccFollowNode1" presStyleIdx="0" presStyleCnt="2" custScaleX="86331" custScaleY="171797">
        <dgm:presLayoutVars>
          <dgm:bulletEnabled val="1"/>
        </dgm:presLayoutVars>
      </dgm:prSet>
      <dgm:spPr/>
    </dgm:pt>
    <dgm:pt modelId="{7676F654-3523-403E-BB84-5AF3CC3E8B11}" type="pres">
      <dgm:prSet presAssocID="{D1617DD7-06FB-4BC0-97E8-E12382424900}" presName="sp" presStyleCnt="0"/>
      <dgm:spPr/>
    </dgm:pt>
    <dgm:pt modelId="{2EB65A19-FD85-4176-AE4E-624800DCF3BC}" type="pres">
      <dgm:prSet presAssocID="{4E9D9F89-16B3-43FD-923D-392BC5E1F27D}" presName="linNode" presStyleCnt="0"/>
      <dgm:spPr/>
    </dgm:pt>
    <dgm:pt modelId="{68C7EDC3-0CBF-4412-A11D-1C4BA7C96AE4}" type="pres">
      <dgm:prSet presAssocID="{4E9D9F89-16B3-43FD-923D-392BC5E1F27D}" presName="parentText" presStyleLbl="node1" presStyleIdx="1" presStyleCnt="2" custScaleX="114101" custLinFactNeighborX="1265" custLinFactNeighborY="284">
        <dgm:presLayoutVars>
          <dgm:chMax val="1"/>
          <dgm:bulletEnabled val="1"/>
        </dgm:presLayoutVars>
      </dgm:prSet>
      <dgm:spPr/>
    </dgm:pt>
    <dgm:pt modelId="{3F2F779A-265D-4B3A-8143-80A86F321820}" type="pres">
      <dgm:prSet presAssocID="{4E9D9F89-16B3-43FD-923D-392BC5E1F27D}" presName="descendantText" presStyleLbl="alignAccFollowNode1" presStyleIdx="1" presStyleCnt="2" custScaleX="85974" custScaleY="241251" custLinFactNeighborX="2058" custLinFactNeighborY="-1921">
        <dgm:presLayoutVars>
          <dgm:bulletEnabled val="1"/>
        </dgm:presLayoutVars>
      </dgm:prSet>
      <dgm:spPr/>
    </dgm:pt>
  </dgm:ptLst>
  <dgm:cxnLst>
    <dgm:cxn modelId="{96658D14-3B8E-4244-A1C1-40F76F5EAC2D}" srcId="{A39EA218-BFD6-4079-B7B6-FC36109D95B2}" destId="{4E9D9F89-16B3-43FD-923D-392BC5E1F27D}" srcOrd="1" destOrd="0" parTransId="{A4AD24DF-B245-4AC2-9362-C0DBBBC7D4B7}" sibTransId="{67597D1C-21B1-401C-B643-D93C1F831D87}"/>
    <dgm:cxn modelId="{1E772121-F89C-4933-9696-8490421A10E7}" type="presOf" srcId="{526F1467-5C24-4798-B415-8A2A5EAF4893}" destId="{3F2F779A-265D-4B3A-8143-80A86F321820}" srcOrd="0" destOrd="6" presId="urn:microsoft.com/office/officeart/2005/8/layout/vList5"/>
    <dgm:cxn modelId="{94C6112C-67DE-43A3-AC28-138C934E0E08}" type="presOf" srcId="{48823421-3AD4-4C46-B469-23E17BD7BF7E}" destId="{3F2F779A-265D-4B3A-8143-80A86F321820}" srcOrd="0" destOrd="7" presId="urn:microsoft.com/office/officeart/2005/8/layout/vList5"/>
    <dgm:cxn modelId="{56FFBD2F-6476-41DC-8B9B-2D8FCF0E0C36}" type="presOf" srcId="{3AFC8197-6D05-40F5-A196-468B99097699}" destId="{3F2F779A-265D-4B3A-8143-80A86F321820}" srcOrd="0" destOrd="1" presId="urn:microsoft.com/office/officeart/2005/8/layout/vList5"/>
    <dgm:cxn modelId="{D7830D31-718D-493F-9DE5-D3606E801AF7}" type="presOf" srcId="{2886CE3C-A607-4AB7-BACB-5D5C088497F1}" destId="{167CEA96-D29E-434C-A8D6-6C946DEA9221}" srcOrd="0" destOrd="1" presId="urn:microsoft.com/office/officeart/2005/8/layout/vList5"/>
    <dgm:cxn modelId="{3856553B-ADB2-479D-9623-B9D78A7FF3C3}" type="presOf" srcId="{71C7E9E8-07CF-466E-9417-C5AC501D08D1}" destId="{3F353224-8AB1-4551-95B0-A5D09D408053}" srcOrd="0" destOrd="0" presId="urn:microsoft.com/office/officeart/2005/8/layout/vList5"/>
    <dgm:cxn modelId="{8EE0923B-1ED5-4A31-A9F5-14828652118C}" type="presOf" srcId="{2B14F2B7-3FB2-4483-A891-33D40C09BCA4}" destId="{3F2F779A-265D-4B3A-8143-80A86F321820}" srcOrd="0" destOrd="3" presId="urn:microsoft.com/office/officeart/2005/8/layout/vList5"/>
    <dgm:cxn modelId="{BB827A63-1BC7-41E8-9BC8-6D12068C2FB2}" type="presOf" srcId="{61F656DB-8761-46B0-9E77-4625B85F072E}" destId="{3F2F779A-265D-4B3A-8143-80A86F321820}" srcOrd="0" destOrd="4" presId="urn:microsoft.com/office/officeart/2005/8/layout/vList5"/>
    <dgm:cxn modelId="{3BA58144-1CE2-44EE-8263-711126C84825}" srcId="{A39EA218-BFD6-4079-B7B6-FC36109D95B2}" destId="{71C7E9E8-07CF-466E-9417-C5AC501D08D1}" srcOrd="0" destOrd="0" parTransId="{50205C57-8B3C-4647-9AA2-9C313B031FE7}" sibTransId="{D1617DD7-06FB-4BC0-97E8-E12382424900}"/>
    <dgm:cxn modelId="{776AE644-D063-4742-9DD4-8F4503598FA4}" type="presOf" srcId="{BAAA91D6-BD3B-49AB-B958-C5E31B824C68}" destId="{3F2F779A-265D-4B3A-8143-80A86F321820}" srcOrd="0" destOrd="0" presId="urn:microsoft.com/office/officeart/2005/8/layout/vList5"/>
    <dgm:cxn modelId="{0984C049-2E76-495B-9651-009F008435C5}" srcId="{71C7E9E8-07CF-466E-9417-C5AC501D08D1}" destId="{3AA2D665-BB1B-4A46-B943-E07B1F3F0F01}" srcOrd="2" destOrd="0" parTransId="{52877804-3B7D-4BC1-BAE3-05A6963806D1}" sibTransId="{3ED81B33-8C8A-4BE7-A94F-8276516D69B7}"/>
    <dgm:cxn modelId="{05462950-EC62-48E7-98B7-BD70AF7B01F8}" type="presOf" srcId="{4E9D9F89-16B3-43FD-923D-392BC5E1F27D}" destId="{68C7EDC3-0CBF-4412-A11D-1C4BA7C96AE4}" srcOrd="0" destOrd="0" presId="urn:microsoft.com/office/officeart/2005/8/layout/vList5"/>
    <dgm:cxn modelId="{01108379-9EDA-4986-9880-6E613C5D30B3}" srcId="{4E9D9F89-16B3-43FD-923D-392BC5E1F27D}" destId="{23E9D4FD-4B91-4B42-AD3C-F965C7F37C47}" srcOrd="2" destOrd="0" parTransId="{FF26B204-8019-4C0A-9CDB-CEB20BDF2834}" sibTransId="{797C0ADA-06F8-4868-B1FE-B636F0AFB9AD}"/>
    <dgm:cxn modelId="{E2C63681-7FE4-4DF3-9E1F-07DDB8A7465D}" type="presOf" srcId="{3AA2D665-BB1B-4A46-B943-E07B1F3F0F01}" destId="{167CEA96-D29E-434C-A8D6-6C946DEA9221}" srcOrd="0" destOrd="2" presId="urn:microsoft.com/office/officeart/2005/8/layout/vList5"/>
    <dgm:cxn modelId="{5D1F9281-368D-48AF-B917-8E9AF9F2377D}" type="presOf" srcId="{0EE353BE-7AFD-4BCF-9D1F-3771C7ED8207}" destId="{3F2F779A-265D-4B3A-8143-80A86F321820}" srcOrd="0" destOrd="5" presId="urn:microsoft.com/office/officeart/2005/8/layout/vList5"/>
    <dgm:cxn modelId="{B591CC88-4CFA-489E-9971-3E97C1AA4BC7}" srcId="{4E9D9F89-16B3-43FD-923D-392BC5E1F27D}" destId="{48823421-3AD4-4C46-B469-23E17BD7BF7E}" srcOrd="7" destOrd="0" parTransId="{8DEC488B-751E-48AC-9402-67ABB748878A}" sibTransId="{CA681FCE-36EC-4DB3-8232-F2DF7E10899B}"/>
    <dgm:cxn modelId="{65B45E8A-0C21-421B-B2D7-B348C038C2B5}" srcId="{71C7E9E8-07CF-466E-9417-C5AC501D08D1}" destId="{2886CE3C-A607-4AB7-BACB-5D5C088497F1}" srcOrd="1" destOrd="0" parTransId="{B7ED9A21-B047-4E07-B2D2-4067D9FA250F}" sibTransId="{FEC559BE-06B5-4D61-B046-572EDB24204D}"/>
    <dgm:cxn modelId="{9250DE8A-364D-49E2-A9AE-0800FD8EFC7C}" srcId="{4E9D9F89-16B3-43FD-923D-392BC5E1F27D}" destId="{526F1467-5C24-4798-B415-8A2A5EAF4893}" srcOrd="6" destOrd="0" parTransId="{9E596230-65C7-4C6C-ABE4-F893EA3722FD}" sibTransId="{2EE75978-CAD6-4BE3-9F65-A4DBAD6C57E7}"/>
    <dgm:cxn modelId="{7F5DB294-2012-40BC-84ED-30A4C22BE797}" type="presOf" srcId="{AECE6B5E-27A9-4534-8289-299CF8E709EA}" destId="{167CEA96-D29E-434C-A8D6-6C946DEA9221}" srcOrd="0" destOrd="0" presId="urn:microsoft.com/office/officeart/2005/8/layout/vList5"/>
    <dgm:cxn modelId="{3AA5CA9A-FF8E-4B0A-BF51-F7127F1A4434}" srcId="{71C7E9E8-07CF-466E-9417-C5AC501D08D1}" destId="{3F36ACB0-BAA1-4668-B926-641C0C6AEFFA}" srcOrd="3" destOrd="0" parTransId="{6F1EF476-DEEB-4237-B05E-BCA88ED44F6E}" sibTransId="{30D1E655-8564-470C-94C1-0D7F344D8222}"/>
    <dgm:cxn modelId="{0BFA54AE-9618-4C01-8C1B-DD1EA3931E25}" type="presOf" srcId="{A39EA218-BFD6-4079-B7B6-FC36109D95B2}" destId="{1056F54D-0AD6-4864-B7C4-A6EFB13480CC}" srcOrd="0" destOrd="0" presId="urn:microsoft.com/office/officeart/2005/8/layout/vList5"/>
    <dgm:cxn modelId="{CBC4D1BB-2A24-4AF6-A283-45CD8EEFBDFD}" type="presOf" srcId="{3F36ACB0-BAA1-4668-B926-641C0C6AEFFA}" destId="{167CEA96-D29E-434C-A8D6-6C946DEA9221}" srcOrd="0" destOrd="3" presId="urn:microsoft.com/office/officeart/2005/8/layout/vList5"/>
    <dgm:cxn modelId="{23DA61C4-10D6-4E38-B56F-D11F840564E0}" srcId="{4E9D9F89-16B3-43FD-923D-392BC5E1F27D}" destId="{0EE353BE-7AFD-4BCF-9D1F-3771C7ED8207}" srcOrd="5" destOrd="0" parTransId="{AA3D8818-23E7-4B16-A706-2BBA3BDA7138}" sibTransId="{10616137-0186-4A4B-847A-2DEAD4CF403B}"/>
    <dgm:cxn modelId="{3893E8CD-2C1D-4D59-AFF1-723904DF8B44}" srcId="{4E9D9F89-16B3-43FD-923D-392BC5E1F27D}" destId="{BAAA91D6-BD3B-49AB-B958-C5E31B824C68}" srcOrd="0" destOrd="0" parTransId="{CD6B906E-024A-4EBD-8A98-531777904B3C}" sibTransId="{68C0D885-A75D-40C1-8948-A3F916128CAE}"/>
    <dgm:cxn modelId="{CFCF8CDA-397D-4493-BDE8-DA65440D0C4D}" srcId="{4E9D9F89-16B3-43FD-923D-392BC5E1F27D}" destId="{61F656DB-8761-46B0-9E77-4625B85F072E}" srcOrd="4" destOrd="0" parTransId="{3905DFDF-D794-4BEE-8E2C-F9872DA41BD3}" sibTransId="{0CF19B43-97D1-426D-BDBD-CE22B3E005A0}"/>
    <dgm:cxn modelId="{2801DCE6-77AC-4566-BA61-6CEE800C4F7D}" srcId="{4E9D9F89-16B3-43FD-923D-392BC5E1F27D}" destId="{3AFC8197-6D05-40F5-A196-468B99097699}" srcOrd="1" destOrd="0" parTransId="{5997FA73-95D1-4319-BD82-314B37902360}" sibTransId="{FC6A9A4D-5AA0-4E3E-AD01-917DD4D719C6}"/>
    <dgm:cxn modelId="{CB903FE7-9483-4D7D-83C3-2490663E5735}" srcId="{71C7E9E8-07CF-466E-9417-C5AC501D08D1}" destId="{AECE6B5E-27A9-4534-8289-299CF8E709EA}" srcOrd="0" destOrd="0" parTransId="{D1F33660-3EE2-4B33-A6B7-CFF3707C1971}" sibTransId="{6915E10D-FE7A-489A-99CC-796ED32F2817}"/>
    <dgm:cxn modelId="{6359D1E9-79DA-4D53-9001-711F0566A632}" type="presOf" srcId="{23E9D4FD-4B91-4B42-AD3C-F965C7F37C47}" destId="{3F2F779A-265D-4B3A-8143-80A86F321820}" srcOrd="0" destOrd="2" presId="urn:microsoft.com/office/officeart/2005/8/layout/vList5"/>
    <dgm:cxn modelId="{643FC0F3-3921-46C9-BC66-1251675A7C67}" srcId="{4E9D9F89-16B3-43FD-923D-392BC5E1F27D}" destId="{2B14F2B7-3FB2-4483-A891-33D40C09BCA4}" srcOrd="3" destOrd="0" parTransId="{CF9E4393-03FD-4836-A761-63832E2B9FB6}" sibTransId="{9F0D2347-E3D4-4C9C-9C5B-8403D13D4632}"/>
    <dgm:cxn modelId="{BA014D15-9970-4E88-8D50-278C4BF30F04}" type="presParOf" srcId="{1056F54D-0AD6-4864-B7C4-A6EFB13480CC}" destId="{A1DDC903-616A-47ED-BCCE-034559142D49}" srcOrd="0" destOrd="0" presId="urn:microsoft.com/office/officeart/2005/8/layout/vList5"/>
    <dgm:cxn modelId="{96652AEC-4190-4BA9-B34B-FFBB153B4F47}" type="presParOf" srcId="{A1DDC903-616A-47ED-BCCE-034559142D49}" destId="{3F353224-8AB1-4551-95B0-A5D09D408053}" srcOrd="0" destOrd="0" presId="urn:microsoft.com/office/officeart/2005/8/layout/vList5"/>
    <dgm:cxn modelId="{8BE8ACE1-AE22-428F-AC05-35BF32A1DCD5}" type="presParOf" srcId="{A1DDC903-616A-47ED-BCCE-034559142D49}" destId="{167CEA96-D29E-434C-A8D6-6C946DEA9221}" srcOrd="1" destOrd="0" presId="urn:microsoft.com/office/officeart/2005/8/layout/vList5"/>
    <dgm:cxn modelId="{782DA250-3A78-48FE-B896-E73B7DD65AD0}" type="presParOf" srcId="{1056F54D-0AD6-4864-B7C4-A6EFB13480CC}" destId="{7676F654-3523-403E-BB84-5AF3CC3E8B11}" srcOrd="1" destOrd="0" presId="urn:microsoft.com/office/officeart/2005/8/layout/vList5"/>
    <dgm:cxn modelId="{3858AF8B-F306-4042-A043-7A9DEF0E1BDF}" type="presParOf" srcId="{1056F54D-0AD6-4864-B7C4-A6EFB13480CC}" destId="{2EB65A19-FD85-4176-AE4E-624800DCF3BC}" srcOrd="2" destOrd="0" presId="urn:microsoft.com/office/officeart/2005/8/layout/vList5"/>
    <dgm:cxn modelId="{654DB041-A939-4FB1-959A-8CD6D8343A40}" type="presParOf" srcId="{2EB65A19-FD85-4176-AE4E-624800DCF3BC}" destId="{68C7EDC3-0CBF-4412-A11D-1C4BA7C96AE4}" srcOrd="0" destOrd="0" presId="urn:microsoft.com/office/officeart/2005/8/layout/vList5"/>
    <dgm:cxn modelId="{8342E38A-F703-4D5B-92D3-85EA9DBCFE28}" type="presParOf" srcId="{2EB65A19-FD85-4176-AE4E-624800DCF3BC}" destId="{3F2F779A-265D-4B3A-8143-80A86F32182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CEA96-D29E-434C-A8D6-6C946DEA9221}">
      <dsp:nvSpPr>
        <dsp:cNvPr id="0" name=""/>
        <dsp:cNvSpPr/>
      </dsp:nvSpPr>
      <dsp:spPr>
        <a:xfrm rot="5400000">
          <a:off x="5637161" y="-1644871"/>
          <a:ext cx="1406513" cy="4908460"/>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a:solidFill>
                <a:srgbClr val="0070C0"/>
              </a:solidFill>
              <a:latin typeface="Times New Roman" pitchFamily="18" charset="0"/>
              <a:cs typeface="Times New Roman" pitchFamily="18" charset="0"/>
            </a:rPr>
            <a:t>Социальная работа. </a:t>
          </a:r>
          <a:endParaRPr lang="ru-RU"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ru-RU" sz="1400" b="1" kern="1200" dirty="0">
              <a:solidFill>
                <a:srgbClr val="0070C0"/>
              </a:solidFill>
              <a:latin typeface="Times New Roman" pitchFamily="18" charset="0"/>
              <a:cs typeface="Times New Roman" pitchFamily="18" charset="0"/>
            </a:rPr>
            <a:t> Педагогика дополнительного образования (по областям).</a:t>
          </a:r>
          <a:endParaRPr lang="ru-RU"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ru-RU" sz="1400" b="1" kern="1200" dirty="0">
              <a:solidFill>
                <a:srgbClr val="0070C0"/>
              </a:solidFill>
              <a:latin typeface="Times New Roman" pitchFamily="18" charset="0"/>
              <a:cs typeface="Times New Roman" pitchFamily="18" charset="0"/>
            </a:rPr>
            <a:t>Специалист по туризму и гостеприимству.</a:t>
          </a:r>
        </a:p>
        <a:p>
          <a:pPr marL="114300" lvl="1" indent="-114300" algn="l" defTabSz="622300">
            <a:lnSpc>
              <a:spcPct val="90000"/>
            </a:lnSpc>
            <a:spcBef>
              <a:spcPct val="0"/>
            </a:spcBef>
            <a:spcAft>
              <a:spcPct val="15000"/>
            </a:spcAft>
            <a:buChar char="•"/>
          </a:pPr>
          <a:r>
            <a:rPr lang="ru-RU" sz="1400" b="1" kern="1200" dirty="0">
              <a:solidFill>
                <a:srgbClr val="7030A0"/>
              </a:solidFill>
              <a:latin typeface="Times New Roman" pitchFamily="18" charset="0"/>
              <a:cs typeface="Times New Roman" pitchFamily="18" charset="0"/>
            </a:rPr>
            <a:t>Графический дизайнер (на коммерческой основе)</a:t>
          </a:r>
          <a:endParaRPr lang="ru-RU" sz="1400" kern="1200" dirty="0">
            <a:solidFill>
              <a:srgbClr val="7030A0"/>
            </a:solidFill>
            <a:latin typeface="Times New Roman" pitchFamily="18" charset="0"/>
            <a:cs typeface="Times New Roman" pitchFamily="18" charset="0"/>
          </a:endParaRPr>
        </a:p>
      </dsp:txBody>
      <dsp:txXfrm rot="-5400000">
        <a:off x="3886188" y="174762"/>
        <a:ext cx="4839800" cy="1269193"/>
      </dsp:txXfrm>
    </dsp:sp>
    <dsp:sp modelId="{3F353224-8AB1-4551-95B0-A5D09D408053}">
      <dsp:nvSpPr>
        <dsp:cNvPr id="0" name=""/>
        <dsp:cNvSpPr/>
      </dsp:nvSpPr>
      <dsp:spPr>
        <a:xfrm>
          <a:off x="97831" y="599"/>
          <a:ext cx="3788356" cy="161751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711200">
            <a:lnSpc>
              <a:spcPct val="90000"/>
            </a:lnSpc>
            <a:spcBef>
              <a:spcPct val="0"/>
            </a:spcBef>
            <a:spcAft>
              <a:spcPct val="35000"/>
            </a:spcAft>
            <a:buNone/>
          </a:pPr>
          <a:endParaRPr lang="ru-RU" sz="1200" b="0" u="sng" kern="1200" dirty="0">
            <a:solidFill>
              <a:srgbClr val="0070C0"/>
            </a:solidFill>
            <a:latin typeface="Times New Roman" pitchFamily="18" charset="0"/>
            <a:cs typeface="Times New Roman" pitchFamily="18" charset="0"/>
          </a:endParaRPr>
        </a:p>
        <a:p>
          <a:pPr lvl="0" algn="ctr" defTabSz="711200">
            <a:lnSpc>
              <a:spcPct val="90000"/>
            </a:lnSpc>
            <a:spcBef>
              <a:spcPct val="0"/>
            </a:spcBef>
            <a:spcAft>
              <a:spcPct val="35000"/>
            </a:spcAft>
            <a:buNone/>
          </a:pPr>
          <a:endParaRPr lang="ru-RU" sz="1200" b="0" u="sng" kern="1200" dirty="0">
            <a:solidFill>
              <a:srgbClr val="0070C0"/>
            </a:solidFill>
            <a:latin typeface="Times New Roman" pitchFamily="18" charset="0"/>
            <a:cs typeface="Times New Roman" pitchFamily="18" charset="0"/>
          </a:endParaRPr>
        </a:p>
        <a:p>
          <a:pPr lvl="0" algn="ctr" defTabSz="711200">
            <a:lnSpc>
              <a:spcPct val="90000"/>
            </a:lnSpc>
            <a:spcBef>
              <a:spcPct val="0"/>
            </a:spcBef>
            <a:spcAft>
              <a:spcPct val="35000"/>
            </a:spcAft>
            <a:buNone/>
          </a:pPr>
          <a:endParaRPr lang="ru-RU" sz="1200" b="0" u="sng" kern="1200" dirty="0">
            <a:solidFill>
              <a:srgbClr val="0070C0"/>
            </a:solidFill>
            <a:latin typeface="Times New Roman" pitchFamily="18" charset="0"/>
            <a:cs typeface="Times New Roman" pitchFamily="18" charset="0"/>
          </a:endParaRPr>
        </a:p>
        <a:p>
          <a:pPr lvl="0" algn="ctr" defTabSz="711200">
            <a:lnSpc>
              <a:spcPct val="90000"/>
            </a:lnSpc>
            <a:spcBef>
              <a:spcPct val="0"/>
            </a:spcBef>
            <a:spcAft>
              <a:spcPct val="35000"/>
            </a:spcAft>
            <a:buNone/>
          </a:pPr>
          <a:endParaRPr lang="ru-RU" sz="1200" b="0" u="sng" kern="1200" dirty="0">
            <a:solidFill>
              <a:srgbClr val="0070C0"/>
            </a:solidFill>
            <a:latin typeface="Times New Roman" pitchFamily="18" charset="0"/>
            <a:cs typeface="Times New Roman" pitchFamily="18" charset="0"/>
          </a:endParaRPr>
        </a:p>
        <a:p>
          <a:pPr lvl="0" algn="ctr" defTabSz="711200">
            <a:lnSpc>
              <a:spcPct val="90000"/>
            </a:lnSpc>
            <a:spcBef>
              <a:spcPct val="0"/>
            </a:spcBef>
            <a:spcAft>
              <a:spcPct val="35000"/>
            </a:spcAft>
            <a:buNone/>
          </a:pPr>
          <a:endParaRPr lang="ru-RU" sz="1200" b="0" u="sng" kern="1200" dirty="0">
            <a:solidFill>
              <a:srgbClr val="0070C0"/>
            </a:solidFill>
            <a:latin typeface="Times New Roman" pitchFamily="18" charset="0"/>
            <a:cs typeface="Times New Roman" pitchFamily="18" charset="0"/>
          </a:endParaRPr>
        </a:p>
        <a:p>
          <a:pPr lvl="0" algn="ctr" defTabSz="711200">
            <a:lnSpc>
              <a:spcPct val="90000"/>
            </a:lnSpc>
            <a:spcBef>
              <a:spcPct val="0"/>
            </a:spcBef>
            <a:spcAft>
              <a:spcPct val="35000"/>
            </a:spcAft>
            <a:buNone/>
          </a:pPr>
          <a:endParaRPr lang="ru-RU" sz="1200" b="0" u="sng" kern="1200" dirty="0">
            <a:solidFill>
              <a:srgbClr val="0070C0"/>
            </a:solidFill>
            <a:latin typeface="Times New Roman" pitchFamily="18" charset="0"/>
            <a:cs typeface="Times New Roman" pitchFamily="18" charset="0"/>
          </a:endParaRPr>
        </a:p>
        <a:p>
          <a:pPr lvl="0" algn="ctr" defTabSz="711200">
            <a:lnSpc>
              <a:spcPct val="90000"/>
            </a:lnSpc>
            <a:spcBef>
              <a:spcPct val="0"/>
            </a:spcBef>
            <a:spcAft>
              <a:spcPct val="35000"/>
            </a:spcAft>
            <a:buNone/>
          </a:pPr>
          <a:endParaRPr lang="ru-RU" sz="1200" b="0" u="sng" kern="1200" dirty="0">
            <a:solidFill>
              <a:srgbClr val="0070C0"/>
            </a:solidFill>
            <a:latin typeface="Times New Roman" pitchFamily="18" charset="0"/>
            <a:cs typeface="Times New Roman" pitchFamily="18" charset="0"/>
          </a:endParaRPr>
        </a:p>
        <a:p>
          <a:pPr lvl="0" algn="ctr" defTabSz="711200">
            <a:lnSpc>
              <a:spcPct val="90000"/>
            </a:lnSpc>
            <a:spcBef>
              <a:spcPct val="0"/>
            </a:spcBef>
            <a:spcAft>
              <a:spcPct val="35000"/>
            </a:spcAft>
            <a:buNone/>
          </a:pPr>
          <a:endParaRPr lang="ru-RU" sz="1200" b="1" u="sng" kern="1200" dirty="0">
            <a:solidFill>
              <a:srgbClr val="0070C0"/>
            </a:solidFill>
            <a:latin typeface="Times New Roman" pitchFamily="18" charset="0"/>
            <a:cs typeface="Times New Roman" pitchFamily="18" charset="0"/>
          </a:endParaRPr>
        </a:p>
        <a:p>
          <a:pPr lvl="0" algn="ctr" defTabSz="711200">
            <a:lnSpc>
              <a:spcPct val="90000"/>
            </a:lnSpc>
            <a:spcBef>
              <a:spcPct val="0"/>
            </a:spcBef>
            <a:spcAft>
              <a:spcPct val="35000"/>
            </a:spcAft>
            <a:buNone/>
          </a:pPr>
          <a:r>
            <a:rPr lang="ru-RU" sz="1400" b="1" u="sng" kern="1200" dirty="0">
              <a:solidFill>
                <a:srgbClr val="0070C0"/>
              </a:solidFill>
              <a:latin typeface="Times New Roman" pitchFamily="18" charset="0"/>
              <a:cs typeface="Times New Roman" pitchFamily="18" charset="0"/>
            </a:rPr>
            <a:t>прием без вступительных испытаний</a:t>
          </a:r>
        </a:p>
        <a:p>
          <a:pPr marL="0" marR="0" lvl="0" indent="0" algn="ctr" defTabSz="711200" eaLnBrk="1" fontAlgn="auto" latinLnBrk="0" hangingPunct="1">
            <a:lnSpc>
              <a:spcPct val="90000"/>
            </a:lnSpc>
            <a:spcBef>
              <a:spcPct val="0"/>
            </a:spcBef>
            <a:spcAft>
              <a:spcPct val="35000"/>
            </a:spcAft>
            <a:buClrTx/>
            <a:buSzTx/>
            <a:buFontTx/>
            <a:buNone/>
            <a:tabLst/>
            <a:defRPr/>
          </a:pPr>
          <a:r>
            <a:rPr lang="ru-RU" sz="1400" u="sng" kern="1200" dirty="0">
              <a:solidFill>
                <a:srgbClr val="0070C0"/>
              </a:solidFill>
              <a:latin typeface="Times New Roman" pitchFamily="18" charset="0"/>
              <a:cs typeface="Times New Roman" pitchFamily="18" charset="0"/>
            </a:rPr>
            <a:t>на базе основного общего образования (9 классов)</a:t>
          </a:r>
          <a:r>
            <a:rPr lang="ru-RU" sz="1400" b="1" kern="1200" dirty="0">
              <a:solidFill>
                <a:srgbClr val="0070C0"/>
              </a:solidFill>
              <a:latin typeface="Times New Roman" pitchFamily="18" charset="0"/>
              <a:cs typeface="Times New Roman" pitchFamily="18" charset="0"/>
            </a:rPr>
            <a:t> </a:t>
          </a:r>
        </a:p>
        <a:p>
          <a:pPr marL="0" marR="0" lvl="0" indent="0" algn="ctr" defTabSz="711200" eaLnBrk="1" fontAlgn="auto" latinLnBrk="0" hangingPunct="1">
            <a:lnSpc>
              <a:spcPct val="90000"/>
            </a:lnSpc>
            <a:spcBef>
              <a:spcPct val="0"/>
            </a:spcBef>
            <a:spcAft>
              <a:spcPct val="35000"/>
            </a:spcAft>
            <a:buClrTx/>
            <a:buSzTx/>
            <a:buFontTx/>
            <a:buNone/>
            <a:tabLst/>
            <a:defRPr/>
          </a:pPr>
          <a:r>
            <a:rPr lang="ru-RU" sz="1600" b="0" kern="1200" dirty="0">
              <a:solidFill>
                <a:srgbClr val="0070C0"/>
              </a:solidFill>
              <a:latin typeface="Times New Roman" pitchFamily="18" charset="0"/>
              <a:cs typeface="Times New Roman" pitchFamily="18" charset="0"/>
            </a:rPr>
            <a:t>по специальностям (профессиям)</a:t>
          </a:r>
          <a:r>
            <a:rPr lang="en-US" sz="1600" b="0" kern="1200" dirty="0">
              <a:solidFill>
                <a:srgbClr val="0070C0"/>
              </a:solidFill>
            </a:rPr>
            <a:t>:</a:t>
          </a:r>
          <a:endParaRPr lang="ru-RU" sz="1600" b="0" kern="1200" dirty="0">
            <a:solidFill>
              <a:srgbClr val="0070C0"/>
            </a:solidFill>
          </a:endParaRPr>
        </a:p>
        <a:p>
          <a:pPr marL="0" marR="0" lvl="0" indent="0" algn="ctr" defTabSz="711200" eaLnBrk="1" fontAlgn="auto" latinLnBrk="0" hangingPunct="1">
            <a:lnSpc>
              <a:spcPct val="90000"/>
            </a:lnSpc>
            <a:spcBef>
              <a:spcPct val="0"/>
            </a:spcBef>
            <a:spcAft>
              <a:spcPct val="35000"/>
            </a:spcAft>
            <a:buClrTx/>
            <a:buSzTx/>
            <a:buFontTx/>
            <a:buNone/>
            <a:tabLst/>
            <a:defRPr/>
          </a:pPr>
          <a:endParaRPr lang="ru-RU" sz="1600" b="1" kern="1200" dirty="0">
            <a:solidFill>
              <a:schemeClr val="accent5">
                <a:lumMod val="50000"/>
              </a:schemeClr>
            </a:solidFill>
            <a:latin typeface="Times New Roman" pitchFamily="18" charset="0"/>
            <a:cs typeface="Times New Roman" pitchFamily="18" charset="0"/>
          </a:endParaRPr>
        </a:p>
        <a:p>
          <a:pPr marL="0" marR="0" lvl="0" indent="0" algn="ctr" defTabSz="711200" eaLnBrk="1" fontAlgn="auto" latinLnBrk="0" hangingPunct="1">
            <a:lnSpc>
              <a:spcPct val="90000"/>
            </a:lnSpc>
            <a:spcBef>
              <a:spcPct val="0"/>
            </a:spcBef>
            <a:spcAft>
              <a:spcPct val="35000"/>
            </a:spcAft>
            <a:buClrTx/>
            <a:buSzTx/>
            <a:buFontTx/>
            <a:buNone/>
            <a:tabLst/>
            <a:defRPr/>
          </a:pPr>
          <a:endParaRPr lang="ru-RU" sz="1600" b="1" kern="1200" dirty="0">
            <a:solidFill>
              <a:srgbClr val="0070C0"/>
            </a:solidFill>
          </a:endParaRPr>
        </a:p>
        <a:p>
          <a:pPr marL="0" marR="0" lvl="0" indent="0" algn="ctr" defTabSz="711200" eaLnBrk="1" fontAlgn="auto" latinLnBrk="0" hangingPunct="1">
            <a:lnSpc>
              <a:spcPct val="90000"/>
            </a:lnSpc>
            <a:spcBef>
              <a:spcPct val="0"/>
            </a:spcBef>
            <a:spcAft>
              <a:spcPct val="35000"/>
            </a:spcAft>
            <a:buClrTx/>
            <a:buSzTx/>
            <a:buFontTx/>
            <a:buNone/>
            <a:tabLst/>
            <a:defRPr/>
          </a:pPr>
          <a:endParaRPr lang="ru-RU" sz="1600" b="1" kern="1200" dirty="0">
            <a:solidFill>
              <a:srgbClr val="0070C0"/>
            </a:solidFill>
          </a:endParaRPr>
        </a:p>
        <a:p>
          <a:pPr marL="0" marR="0" lvl="0" indent="0" algn="ctr" defTabSz="711200" eaLnBrk="1" fontAlgn="auto" latinLnBrk="0" hangingPunct="1">
            <a:lnSpc>
              <a:spcPct val="90000"/>
            </a:lnSpc>
            <a:spcBef>
              <a:spcPct val="0"/>
            </a:spcBef>
            <a:spcAft>
              <a:spcPct val="35000"/>
            </a:spcAft>
            <a:buClrTx/>
            <a:buSzTx/>
            <a:buFontTx/>
            <a:buNone/>
            <a:tabLst/>
            <a:defRPr/>
          </a:pPr>
          <a:endParaRPr lang="ru-RU" sz="1600" b="1" kern="1200" dirty="0">
            <a:solidFill>
              <a:srgbClr val="0070C0"/>
            </a:solidFill>
          </a:endParaRPr>
        </a:p>
        <a:p>
          <a:pPr marL="0" marR="0" lvl="0" indent="0" algn="ctr" defTabSz="711200" eaLnBrk="1" fontAlgn="auto" latinLnBrk="0" hangingPunct="1">
            <a:lnSpc>
              <a:spcPct val="90000"/>
            </a:lnSpc>
            <a:spcBef>
              <a:spcPct val="0"/>
            </a:spcBef>
            <a:spcAft>
              <a:spcPct val="35000"/>
            </a:spcAft>
            <a:buClrTx/>
            <a:buSzTx/>
            <a:buFontTx/>
            <a:buNone/>
            <a:tabLst/>
            <a:defRPr/>
          </a:pPr>
          <a:endParaRPr lang="ru-RU" sz="1600" kern="1200" dirty="0">
            <a:latin typeface="Times New Roman" pitchFamily="18" charset="0"/>
            <a:cs typeface="Times New Roman" pitchFamily="18" charset="0"/>
          </a:endParaRPr>
        </a:p>
        <a:p>
          <a:pPr lvl="0" algn="ctr" defTabSz="711200">
            <a:lnSpc>
              <a:spcPct val="90000"/>
            </a:lnSpc>
            <a:spcBef>
              <a:spcPct val="0"/>
            </a:spcBef>
            <a:spcAft>
              <a:spcPct val="35000"/>
            </a:spcAft>
            <a:buNone/>
          </a:pPr>
          <a:endParaRPr lang="ru-RU" sz="1100" u="sng" kern="1200" dirty="0">
            <a:solidFill>
              <a:srgbClr val="0070C0"/>
            </a:solidFill>
            <a:latin typeface="Times New Roman" pitchFamily="18" charset="0"/>
            <a:cs typeface="Times New Roman" pitchFamily="18" charset="0"/>
          </a:endParaRPr>
        </a:p>
      </dsp:txBody>
      <dsp:txXfrm>
        <a:off x="176792" y="79560"/>
        <a:ext cx="3630434" cy="1459596"/>
      </dsp:txXfrm>
    </dsp:sp>
    <dsp:sp modelId="{3F2F779A-265D-4B3A-8143-80A86F321820}">
      <dsp:nvSpPr>
        <dsp:cNvPr id="0" name=""/>
        <dsp:cNvSpPr/>
      </dsp:nvSpPr>
      <dsp:spPr>
        <a:xfrm rot="5400000">
          <a:off x="5269302" y="197046"/>
          <a:ext cx="1975137" cy="4888163"/>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b="0" kern="1200" dirty="0">
              <a:solidFill>
                <a:srgbClr val="0070C0"/>
              </a:solidFill>
              <a:latin typeface="Times New Roman" pitchFamily="18" charset="0"/>
              <a:cs typeface="Times New Roman" pitchFamily="18" charset="0"/>
            </a:rPr>
            <a:t>Дошкольное образование.</a:t>
          </a:r>
          <a:endParaRPr lang="ru-RU" sz="1400" b="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ru-RU" sz="1400" b="0" kern="1200" dirty="0">
              <a:solidFill>
                <a:srgbClr val="0070C0"/>
              </a:solidFill>
              <a:latin typeface="Times New Roman" pitchFamily="18" charset="0"/>
              <a:cs typeface="Times New Roman" pitchFamily="18" charset="0"/>
            </a:rPr>
            <a:t>Специальное дошкольное образование.</a:t>
          </a:r>
        </a:p>
        <a:p>
          <a:pPr marL="114300" lvl="1" indent="-114300" algn="l" defTabSz="622300">
            <a:lnSpc>
              <a:spcPct val="90000"/>
            </a:lnSpc>
            <a:spcBef>
              <a:spcPct val="0"/>
            </a:spcBef>
            <a:spcAft>
              <a:spcPct val="15000"/>
            </a:spcAft>
            <a:buChar char="•"/>
          </a:pPr>
          <a:r>
            <a:rPr lang="ru-RU" sz="1400" b="0" kern="1200" dirty="0">
              <a:solidFill>
                <a:srgbClr val="0070C0"/>
              </a:solidFill>
              <a:latin typeface="Times New Roman" pitchFamily="18" charset="0"/>
              <a:cs typeface="Times New Roman" pitchFamily="18" charset="0"/>
            </a:rPr>
            <a:t>Преподавание в начальных классах.</a:t>
          </a:r>
        </a:p>
        <a:p>
          <a:pPr marL="114300" lvl="1" indent="-114300" algn="l" defTabSz="622300">
            <a:lnSpc>
              <a:spcPct val="90000"/>
            </a:lnSpc>
            <a:spcBef>
              <a:spcPct val="0"/>
            </a:spcBef>
            <a:spcAft>
              <a:spcPct val="15000"/>
            </a:spcAft>
            <a:buChar char="•"/>
          </a:pPr>
          <a:r>
            <a:rPr kumimoji="0" lang="ru-RU" altLang="ru-RU" sz="1400" b="0" i="0" u="none" strike="noStrike" kern="1200" cap="none" normalizeH="0" baseline="0" dirty="0">
              <a:ln>
                <a:noFill/>
              </a:ln>
              <a:solidFill>
                <a:srgbClr val="0070C0"/>
              </a:solidFill>
              <a:effectLst/>
              <a:latin typeface="Times New Roman" pitchFamily="18" charset="0"/>
              <a:cs typeface="Times New Roman" pitchFamily="18" charset="0"/>
            </a:rPr>
            <a:t>Физическая культура </a:t>
          </a:r>
          <a:r>
            <a:rPr kumimoji="0" lang="ru-RU" altLang="ru-RU" sz="1400" b="1" i="0" u="none" strike="noStrike" kern="1200" cap="none" normalizeH="0" baseline="0" dirty="0">
              <a:ln>
                <a:noFill/>
              </a:ln>
              <a:solidFill>
                <a:srgbClr val="7030A0"/>
              </a:solidFill>
              <a:effectLst/>
              <a:latin typeface="Times New Roman" pitchFamily="18" charset="0"/>
              <a:cs typeface="Times New Roman" pitchFamily="18" charset="0"/>
            </a:rPr>
            <a:t>(на коммерческой основе)</a:t>
          </a:r>
          <a:endParaRPr lang="ru-RU" sz="1600" b="1" kern="1200" dirty="0">
            <a:solidFill>
              <a:srgbClr val="7030A0"/>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ru-RU" sz="1400" b="0" kern="1200" dirty="0">
              <a:solidFill>
                <a:srgbClr val="0070C0"/>
              </a:solidFill>
              <a:latin typeface="Times New Roman" pitchFamily="18" charset="0"/>
              <a:cs typeface="Times New Roman" pitchFamily="18" charset="0"/>
            </a:rPr>
            <a:t>Адаптивная физическая культура. </a:t>
          </a:r>
        </a:p>
        <a:p>
          <a:pPr marL="114300" lvl="1" indent="-114300" algn="l" defTabSz="622300">
            <a:lnSpc>
              <a:spcPct val="90000"/>
            </a:lnSpc>
            <a:spcBef>
              <a:spcPct val="0"/>
            </a:spcBef>
            <a:spcAft>
              <a:spcPct val="15000"/>
            </a:spcAft>
            <a:buChar char="•"/>
          </a:pPr>
          <a:r>
            <a:rPr kumimoji="0" lang="ru-RU" altLang="ru-RU" sz="1400" b="0" i="0" u="none" strike="noStrike" kern="1200" cap="none" normalizeH="0" baseline="0" dirty="0">
              <a:ln>
                <a:noFill/>
              </a:ln>
              <a:solidFill>
                <a:srgbClr val="0070C0"/>
              </a:solidFill>
              <a:effectLst/>
              <a:latin typeface="Times New Roman" pitchFamily="18" charset="0"/>
              <a:cs typeface="Times New Roman" pitchFamily="18" charset="0"/>
            </a:rPr>
            <a:t>Коррекционная педагогика в начальном образовании.</a:t>
          </a:r>
        </a:p>
        <a:p>
          <a:pPr marL="114300" lvl="1" indent="-114300" algn="l" defTabSz="622300">
            <a:lnSpc>
              <a:spcPct val="90000"/>
            </a:lnSpc>
            <a:spcBef>
              <a:spcPct val="0"/>
            </a:spcBef>
            <a:spcAft>
              <a:spcPct val="15000"/>
            </a:spcAft>
            <a:buChar char="•"/>
          </a:pPr>
          <a:r>
            <a:rPr kumimoji="0" lang="ru-RU" altLang="ru-RU" sz="1400" b="0" i="0" u="none" strike="noStrike" kern="1200" cap="none" normalizeH="0" baseline="0" dirty="0">
              <a:ln>
                <a:noFill/>
              </a:ln>
              <a:solidFill>
                <a:srgbClr val="0070C0"/>
              </a:solidFill>
              <a:effectLst/>
              <a:latin typeface="Times New Roman" pitchFamily="18" charset="0"/>
              <a:cs typeface="Times New Roman" pitchFamily="18" charset="0"/>
            </a:rPr>
            <a:t>Музыкальное образование.</a:t>
          </a:r>
        </a:p>
        <a:p>
          <a:pPr marL="114300" lvl="1" indent="-114300" algn="l" defTabSz="622300">
            <a:lnSpc>
              <a:spcPct val="90000"/>
            </a:lnSpc>
            <a:spcBef>
              <a:spcPct val="0"/>
            </a:spcBef>
            <a:spcAft>
              <a:spcPct val="15000"/>
            </a:spcAft>
            <a:buChar char="•"/>
          </a:pPr>
          <a:r>
            <a:rPr kumimoji="0" lang="ru-RU" altLang="ru-RU" sz="1400" b="0" i="0" u="none" strike="noStrike" kern="1200" cap="none" normalizeH="0" baseline="0" dirty="0">
              <a:ln>
                <a:noFill/>
              </a:ln>
              <a:solidFill>
                <a:srgbClr val="0070C0"/>
              </a:solidFill>
              <a:effectLst/>
              <a:latin typeface="Times New Roman" pitchFamily="18" charset="0"/>
              <a:cs typeface="Times New Roman" pitchFamily="18" charset="0"/>
            </a:rPr>
            <a:t>Изобразительное искусство и черчение.</a:t>
          </a:r>
        </a:p>
      </dsp:txBody>
      <dsp:txXfrm rot="-5400000">
        <a:off x="3812789" y="1749977"/>
        <a:ext cx="4791745" cy="1782301"/>
      </dsp:txXfrm>
    </dsp:sp>
    <dsp:sp modelId="{68C7EDC3-0CBF-4412-A11D-1C4BA7C96AE4}">
      <dsp:nvSpPr>
        <dsp:cNvPr id="0" name=""/>
        <dsp:cNvSpPr/>
      </dsp:nvSpPr>
      <dsp:spPr>
        <a:xfrm>
          <a:off x="169754" y="2148070"/>
          <a:ext cx="3649140" cy="102338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kumimoji="0" lang="ru-RU" altLang="ru-RU" sz="1400" b="0" i="0" u="sng" strike="noStrike" kern="1200" cap="none" normalizeH="0" baseline="0" dirty="0">
              <a:ln>
                <a:noFill/>
              </a:ln>
              <a:solidFill>
                <a:schemeClr val="bg2">
                  <a:lumMod val="50000"/>
                </a:schemeClr>
              </a:solidFill>
              <a:effectLst/>
              <a:latin typeface="Times New Roman" pitchFamily="18" charset="0"/>
              <a:cs typeface="Times New Roman" pitchFamily="18" charset="0"/>
            </a:rPr>
            <a:t>приём со вступительными испытаниями</a:t>
          </a:r>
        </a:p>
        <a:p>
          <a:pPr marL="0" lvl="0" indent="0" algn="ctr" defTabSz="622300">
            <a:lnSpc>
              <a:spcPct val="90000"/>
            </a:lnSpc>
            <a:spcBef>
              <a:spcPct val="0"/>
            </a:spcBef>
            <a:spcAft>
              <a:spcPct val="35000"/>
            </a:spcAft>
            <a:buNone/>
          </a:pPr>
          <a:r>
            <a:rPr kumimoji="0" lang="ru-RU" sz="1600" b="0" i="0" u="none" strike="noStrike" kern="1200" cap="none" normalizeH="0" baseline="0" dirty="0">
              <a:ln>
                <a:noFill/>
              </a:ln>
              <a:solidFill>
                <a:schemeClr val="bg2">
                  <a:lumMod val="50000"/>
                </a:schemeClr>
              </a:solidFill>
              <a:effectLst/>
              <a:latin typeface="Times New Roman" pitchFamily="18" charset="0"/>
              <a:cs typeface="Times New Roman" pitchFamily="18" charset="0"/>
            </a:rPr>
            <a:t>по специальностям (профессиям):</a:t>
          </a:r>
          <a:endParaRPr lang="ru-RU" sz="1600" b="0" kern="1200" dirty="0">
            <a:solidFill>
              <a:schemeClr val="bg2">
                <a:lumMod val="50000"/>
              </a:schemeClr>
            </a:solidFill>
            <a:latin typeface="Times New Roman" pitchFamily="18" charset="0"/>
            <a:cs typeface="Times New Roman" pitchFamily="18" charset="0"/>
          </a:endParaRPr>
        </a:p>
      </dsp:txBody>
      <dsp:txXfrm>
        <a:off x="219711" y="2198027"/>
        <a:ext cx="3549226" cy="92346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A06BBF-145B-42B4-B4CE-A3FC3F16CDEC}" type="datetimeFigureOut">
              <a:rPr lang="ru-RU" smtClean="0"/>
              <a:pPr/>
              <a:t>19.03.2025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548AA3-CCCA-4096-A786-4FE1BB1D852B}" type="slidenum">
              <a:rPr lang="ru-RU" smtClean="0"/>
              <a:pPr/>
              <a:t>‹#›</a:t>
            </a:fld>
            <a:endParaRPr lang="ru-RU" dirty="0"/>
          </a:p>
        </p:txBody>
      </p:sp>
    </p:spTree>
    <p:extLst>
      <p:ext uri="{BB962C8B-B14F-4D97-AF65-F5344CB8AC3E}">
        <p14:creationId xmlns:p14="http://schemas.microsoft.com/office/powerpoint/2010/main" val="160401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0548AA3-CCCA-4096-A786-4FE1BB1D852B}" type="slidenum">
              <a:rPr lang="ru-RU" smtClean="0"/>
              <a:pPr/>
              <a:t>9</a:t>
            </a:fld>
            <a:endParaRPr lang="ru-RU" dirty="0"/>
          </a:p>
        </p:txBody>
      </p:sp>
    </p:spTree>
    <p:extLst>
      <p:ext uri="{BB962C8B-B14F-4D97-AF65-F5344CB8AC3E}">
        <p14:creationId xmlns:p14="http://schemas.microsoft.com/office/powerpoint/2010/main" val="1160975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8B38081-0B83-4D29-9656-913B0F65AA35}" type="datetimeFigureOut">
              <a:rPr lang="ru-RU" smtClean="0">
                <a:solidFill>
                  <a:prstClr val="black">
                    <a:tint val="75000"/>
                  </a:prstClr>
                </a:solidFill>
              </a:rPr>
              <a:pPr/>
              <a:t>19.03.2025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17D0D1D3-23D6-4A0A-BF55-B01640B50D8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2011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8B38081-0B83-4D29-9656-913B0F65AA35}" type="datetimeFigureOut">
              <a:rPr lang="ru-RU" smtClean="0">
                <a:solidFill>
                  <a:prstClr val="black">
                    <a:tint val="75000"/>
                  </a:prstClr>
                </a:solidFill>
              </a:rPr>
              <a:pPr/>
              <a:t>19.03.2025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17D0D1D3-23D6-4A0A-BF55-B01640B50D8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5926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8B38081-0B83-4D29-9656-913B0F65AA35}" type="datetimeFigureOut">
              <a:rPr lang="ru-RU" smtClean="0">
                <a:solidFill>
                  <a:prstClr val="black">
                    <a:tint val="75000"/>
                  </a:prstClr>
                </a:solidFill>
              </a:rPr>
              <a:pPr/>
              <a:t>19.03.2025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17D0D1D3-23D6-4A0A-BF55-B01640B50D8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33452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6008C6C-9E37-4397-ADB5-7D1E8C731E5D}" type="datetimeFigureOut">
              <a:rPr lang="ru-RU" smtClean="0">
                <a:solidFill>
                  <a:prstClr val="black">
                    <a:tint val="75000"/>
                  </a:prstClr>
                </a:solidFill>
              </a:rPr>
              <a:pPr/>
              <a:t>19.03.2025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9AA29C2B-0735-4274-8B0E-868A587F78FE}"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48191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6008C6C-9E37-4397-ADB5-7D1E8C731E5D}" type="datetimeFigureOut">
              <a:rPr lang="ru-RU" smtClean="0">
                <a:solidFill>
                  <a:prstClr val="black">
                    <a:tint val="75000"/>
                  </a:prstClr>
                </a:solidFill>
              </a:rPr>
              <a:pPr/>
              <a:t>19.03.2025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9AA29C2B-0735-4274-8B0E-868A587F78FE}"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59167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6008C6C-9E37-4397-ADB5-7D1E8C731E5D}" type="datetimeFigureOut">
              <a:rPr lang="ru-RU" smtClean="0">
                <a:solidFill>
                  <a:prstClr val="black">
                    <a:tint val="75000"/>
                  </a:prstClr>
                </a:solidFill>
              </a:rPr>
              <a:pPr/>
              <a:t>19.03.2025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9AA29C2B-0735-4274-8B0E-868A587F78FE}"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14078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6008C6C-9E37-4397-ADB5-7D1E8C731E5D}" type="datetimeFigureOut">
              <a:rPr lang="ru-RU" smtClean="0">
                <a:solidFill>
                  <a:prstClr val="black">
                    <a:tint val="75000"/>
                  </a:prstClr>
                </a:solidFill>
              </a:rPr>
              <a:pPr/>
              <a:t>19.03.2025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9AA29C2B-0735-4274-8B0E-868A587F78FE}"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03298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6008C6C-9E37-4397-ADB5-7D1E8C731E5D}" type="datetimeFigureOut">
              <a:rPr lang="ru-RU" smtClean="0">
                <a:solidFill>
                  <a:prstClr val="black">
                    <a:tint val="75000"/>
                  </a:prstClr>
                </a:solidFill>
              </a:rPr>
              <a:pPr/>
              <a:t>19.03.2025</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9AA29C2B-0735-4274-8B0E-868A587F78FE}"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3727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6008C6C-9E37-4397-ADB5-7D1E8C731E5D}" type="datetimeFigureOut">
              <a:rPr lang="ru-RU" smtClean="0">
                <a:solidFill>
                  <a:prstClr val="black">
                    <a:tint val="75000"/>
                  </a:prstClr>
                </a:solidFill>
              </a:rPr>
              <a:pPr/>
              <a:t>19.03.2025</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9AA29C2B-0735-4274-8B0E-868A587F78FE}"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139727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008C6C-9E37-4397-ADB5-7D1E8C731E5D}" type="datetimeFigureOut">
              <a:rPr lang="ru-RU" smtClean="0">
                <a:solidFill>
                  <a:prstClr val="black">
                    <a:tint val="75000"/>
                  </a:prstClr>
                </a:solidFill>
              </a:rPr>
              <a:pPr/>
              <a:t>19.03.2025</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9AA29C2B-0735-4274-8B0E-868A587F78FE}"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435539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6008C6C-9E37-4397-ADB5-7D1E8C731E5D}" type="datetimeFigureOut">
              <a:rPr lang="ru-RU" smtClean="0">
                <a:solidFill>
                  <a:prstClr val="black">
                    <a:tint val="75000"/>
                  </a:prstClr>
                </a:solidFill>
              </a:rPr>
              <a:pPr/>
              <a:t>19.03.2025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9AA29C2B-0735-4274-8B0E-868A587F78FE}"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30280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8B38081-0B83-4D29-9656-913B0F65AA35}" type="datetimeFigureOut">
              <a:rPr lang="ru-RU" smtClean="0">
                <a:solidFill>
                  <a:prstClr val="black">
                    <a:tint val="75000"/>
                  </a:prstClr>
                </a:solidFill>
              </a:rPr>
              <a:pPr/>
              <a:t>19.03.2025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17D0D1D3-23D6-4A0A-BF55-B01640B50D8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21490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6008C6C-9E37-4397-ADB5-7D1E8C731E5D}" type="datetimeFigureOut">
              <a:rPr lang="ru-RU" smtClean="0">
                <a:solidFill>
                  <a:prstClr val="black">
                    <a:tint val="75000"/>
                  </a:prstClr>
                </a:solidFill>
              </a:rPr>
              <a:pPr/>
              <a:t>19.03.2025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9AA29C2B-0735-4274-8B0E-868A587F78FE}"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93471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6008C6C-9E37-4397-ADB5-7D1E8C731E5D}" type="datetimeFigureOut">
              <a:rPr lang="ru-RU" smtClean="0">
                <a:solidFill>
                  <a:prstClr val="black">
                    <a:tint val="75000"/>
                  </a:prstClr>
                </a:solidFill>
              </a:rPr>
              <a:pPr/>
              <a:t>19.03.2025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9AA29C2B-0735-4274-8B0E-868A587F78FE}"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46628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6008C6C-9E37-4397-ADB5-7D1E8C731E5D}" type="datetimeFigureOut">
              <a:rPr lang="ru-RU" smtClean="0">
                <a:solidFill>
                  <a:prstClr val="black">
                    <a:tint val="75000"/>
                  </a:prstClr>
                </a:solidFill>
              </a:rPr>
              <a:pPr/>
              <a:t>19.03.2025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9AA29C2B-0735-4274-8B0E-868A587F78FE}"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0482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8B38081-0B83-4D29-9656-913B0F65AA35}" type="datetimeFigureOut">
              <a:rPr lang="ru-RU" smtClean="0">
                <a:solidFill>
                  <a:prstClr val="black">
                    <a:tint val="75000"/>
                  </a:prstClr>
                </a:solidFill>
              </a:rPr>
              <a:pPr/>
              <a:t>19.03.2025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17D0D1D3-23D6-4A0A-BF55-B01640B50D8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3277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8B38081-0B83-4D29-9656-913B0F65AA35}" type="datetimeFigureOut">
              <a:rPr lang="ru-RU" smtClean="0">
                <a:solidFill>
                  <a:prstClr val="black">
                    <a:tint val="75000"/>
                  </a:prstClr>
                </a:solidFill>
              </a:rPr>
              <a:pPr/>
              <a:t>19.03.2025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17D0D1D3-23D6-4A0A-BF55-B01640B50D8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53436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8B38081-0B83-4D29-9656-913B0F65AA35}" type="datetimeFigureOut">
              <a:rPr lang="ru-RU" smtClean="0">
                <a:solidFill>
                  <a:prstClr val="black">
                    <a:tint val="75000"/>
                  </a:prstClr>
                </a:solidFill>
              </a:rPr>
              <a:pPr/>
              <a:t>19.03.2025</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17D0D1D3-23D6-4A0A-BF55-B01640B50D8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7533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8B38081-0B83-4D29-9656-913B0F65AA35}" type="datetimeFigureOut">
              <a:rPr lang="ru-RU" smtClean="0">
                <a:solidFill>
                  <a:prstClr val="black">
                    <a:tint val="75000"/>
                  </a:prstClr>
                </a:solidFill>
              </a:rPr>
              <a:pPr/>
              <a:t>19.03.2025</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17D0D1D3-23D6-4A0A-BF55-B01640B50D8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17881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8B38081-0B83-4D29-9656-913B0F65AA35}" type="datetimeFigureOut">
              <a:rPr lang="ru-RU" smtClean="0">
                <a:solidFill>
                  <a:prstClr val="black">
                    <a:tint val="75000"/>
                  </a:prstClr>
                </a:solidFill>
              </a:rPr>
              <a:pPr/>
              <a:t>19.03.2025</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17D0D1D3-23D6-4A0A-BF55-B01640B50D8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6953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8B38081-0B83-4D29-9656-913B0F65AA35}" type="datetimeFigureOut">
              <a:rPr lang="ru-RU" smtClean="0">
                <a:solidFill>
                  <a:prstClr val="black">
                    <a:tint val="75000"/>
                  </a:prstClr>
                </a:solidFill>
              </a:rPr>
              <a:pPr/>
              <a:t>19.03.2025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17D0D1D3-23D6-4A0A-BF55-B01640B50D8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55705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8B38081-0B83-4D29-9656-913B0F65AA35}" type="datetimeFigureOut">
              <a:rPr lang="ru-RU" smtClean="0">
                <a:solidFill>
                  <a:prstClr val="black">
                    <a:tint val="75000"/>
                  </a:prstClr>
                </a:solidFill>
              </a:rPr>
              <a:pPr/>
              <a:t>19.03.2025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17D0D1D3-23D6-4A0A-BF55-B01640B50D8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8516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38081-0B83-4D29-9656-913B0F65AA35}" type="datetimeFigureOut">
              <a:rPr lang="ru-RU" smtClean="0">
                <a:solidFill>
                  <a:prstClr val="black">
                    <a:tint val="75000"/>
                  </a:prstClr>
                </a:solidFill>
              </a:rPr>
              <a:pPr/>
              <a:t>19.03.2025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0D1D3-23D6-4A0A-BF55-B01640B50D8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8983208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08C6C-9E37-4397-ADB5-7D1E8C731E5D}" type="datetimeFigureOut">
              <a:rPr lang="ru-RU" smtClean="0">
                <a:solidFill>
                  <a:prstClr val="black">
                    <a:tint val="75000"/>
                  </a:prstClr>
                </a:solidFill>
              </a:rPr>
              <a:pPr/>
              <a:t>19.03.2025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29C2B-0735-4274-8B0E-868A587F78FE}"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9985572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mailto:priemkom-spt@yandex.ru"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priemkom-spt@yandex.ru"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priemkom-spt@yandex.ru"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krapt@minobr.rkomi.ru"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tek@minobr.rkomi.ru"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kt.komi@mail.ru"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mailto:sgpk@minobr.rkomi.ru" TargetMode="External"/><Relationship Id="rId7" Type="http://schemas.openxmlformats.org/officeDocument/2006/relationships/diagramColors" Target="../diagrams/colors1.xml"/><Relationship Id="rId2" Type="http://schemas.openxmlformats.org/officeDocument/2006/relationships/image" Target="../media/image3.gif"/><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hyperlink" Target="http://abiturient.kriro.ru/spec/socialno-kulturnaya-deyatelnost1204" TargetMode="External"/><Relationship Id="rId3" Type="http://schemas.openxmlformats.org/officeDocument/2006/relationships/hyperlink" Target="mailto:prkomissiya@mail.ru" TargetMode="External"/><Relationship Id="rId7" Type="http://schemas.openxmlformats.org/officeDocument/2006/relationships/hyperlink" Target="http://abiturient.kriro.ru/spec/narodnoe-khudozhestvennoe-tvorchestvo-po-vidu-etnokhudozhestvennoe-tvorchestvo1195"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abiturient.kriro.ru/spec/narodnoe-khudozhestvennoe-tvorchestvo-po-vidu-khoreograficheskoe-tvorchestvo1193" TargetMode="External"/><Relationship Id="rId5" Type="http://schemas.openxmlformats.org/officeDocument/2006/relationships/hyperlink" Target="http://www.collcul.ru/" TargetMode="External"/><Relationship Id="rId4" Type="http://schemas.openxmlformats.org/officeDocument/2006/relationships/hyperlink" Target="https://www.collcul.ru/admin/page/100/147/view/54/collcul.pokomi.ru" TargetMode="External"/><Relationship Id="rId9" Type="http://schemas.openxmlformats.org/officeDocument/2006/relationships/hyperlink" Target="http://abiturient.kriro.ru/spec/dekorativno-prikladnoe-iskusstvo-i-narodnye-promysly-po-vidam120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abiturient.kriro.ru/spec/instrumentalnoe-ispolnitelstvo-po-vidam-instrumentov1089" TargetMode="External"/><Relationship Id="rId13" Type="http://schemas.openxmlformats.org/officeDocument/2006/relationships/hyperlink" Target="http://abiturient.kriro.ru/spec/dizayn-po-otraslyam1103" TargetMode="External"/><Relationship Id="rId3" Type="http://schemas.openxmlformats.org/officeDocument/2006/relationships/hyperlink" Target="mailto:arskomi@yandex.ru" TargetMode="External"/><Relationship Id="rId7" Type="http://schemas.openxmlformats.org/officeDocument/2006/relationships/hyperlink" Target="http://abiturient.kriro.ru/spec/muzykalnoe-iskusstvo-estrady-po-vidam1087" TargetMode="External"/><Relationship Id="rId12" Type="http://schemas.openxmlformats.org/officeDocument/2006/relationships/hyperlink" Target="http://abiturient.kriro.ru/spec/teoriya-muzyki1099"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abiturient.kriro.ru/spec/akterskoe-iskusstvo1085" TargetMode="External"/><Relationship Id="rId11" Type="http://schemas.openxmlformats.org/officeDocument/2006/relationships/hyperlink" Target="http://abiturient.kriro.ru/spec/khorovoe-dirizhirovanie1096" TargetMode="External"/><Relationship Id="rId5" Type="http://schemas.openxmlformats.org/officeDocument/2006/relationships/hyperlink" Target="http://&#1082;&#1080;&#1088;&#1082;&#1086;&#1084;&#1080;.&#1088;&#1092;/" TargetMode="External"/><Relationship Id="rId10" Type="http://schemas.openxmlformats.org/officeDocument/2006/relationships/hyperlink" Target="http://abiturient.kriro.ru/spec/solnoe-i-khorovoe-narodnoe-penie1094" TargetMode="External"/><Relationship Id="rId4" Type="http://schemas.openxmlformats.org/officeDocument/2006/relationships/hyperlink" Target="https://www.arskomi.ru/1.html" TargetMode="External"/><Relationship Id="rId9" Type="http://schemas.openxmlformats.org/officeDocument/2006/relationships/hyperlink" Target="http://abiturient.kriro.ru/spec/vokalnoe-iskusstvo109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pk@smedcollege.ru"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medcollege.ru/abiturienta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sksis@minobr.rkomi.ru"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ksis.r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autotechkomi.ru/" TargetMode="External"/><Relationship Id="rId4" Type="http://schemas.openxmlformats.org/officeDocument/2006/relationships/hyperlink" Target="mailto:priemsat@satrk.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52CDEB-7EA9-22A5-D7AB-CA22570315C7}"/>
              </a:ext>
            </a:extLst>
          </p:cNvPr>
          <p:cNvSpPr>
            <a:spLocks noGrp="1"/>
          </p:cNvSpPr>
          <p:nvPr>
            <p:ph type="title"/>
          </p:nvPr>
        </p:nvSpPr>
        <p:spPr/>
        <p:txBody>
          <a:bodyPr>
            <a:normAutofit fontScale="90000"/>
          </a:bodyPr>
          <a:lstStyle/>
          <a:p>
            <a:r>
              <a:rPr kumimoji="0" lang="ru-RU" sz="1600" b="1"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rPr>
              <a:t>МУ ДО «Центр психолого-педагогической, медицинской и социальной помощи»</a:t>
            </a:r>
            <a:br>
              <a:rPr kumimoji="0" lang="ru-RU" sz="1600" b="1"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rPr>
            </a:br>
            <a:r>
              <a:rPr kumimoji="0" lang="ru-RU" sz="3200" b="1" i="0" u="none" strike="noStrike" kern="1200" cap="none" spc="0" normalizeH="0" baseline="0" noProof="0" dirty="0">
                <a:ln>
                  <a:noFill/>
                </a:ln>
                <a:solidFill>
                  <a:srgbClr val="0070C0"/>
                </a:solidFill>
                <a:effectLst/>
                <a:uLnTx/>
                <a:uFillTx/>
                <a:latin typeface="Times New Roman" pitchFamily="18" charset="0"/>
                <a:ea typeface="+mj-ea"/>
                <a:cs typeface="Times New Roman" pitchFamily="18" charset="0"/>
              </a:rPr>
              <a:t>Образовательная карта г.Сыктывкара</a:t>
            </a:r>
            <a:br>
              <a:rPr kumimoji="0" lang="ru-RU" sz="3200" b="1" i="0" u="none" strike="noStrike" kern="1200" cap="none" spc="0" normalizeH="0" baseline="0" noProof="0" dirty="0">
                <a:ln>
                  <a:noFill/>
                </a:ln>
                <a:solidFill>
                  <a:srgbClr val="0070C0"/>
                </a:solidFill>
                <a:effectLst/>
                <a:uLnTx/>
                <a:uFillTx/>
                <a:latin typeface="Times New Roman" pitchFamily="18" charset="0"/>
                <a:ea typeface="+mj-ea"/>
                <a:cs typeface="Times New Roman" pitchFamily="18" charset="0"/>
              </a:rPr>
            </a:br>
            <a:r>
              <a:rPr kumimoji="0" lang="ru-RU" sz="2400" b="1" i="0" u="none" strike="noStrike" kern="1200" cap="none" spc="0" normalizeH="0" baseline="0" noProof="0" dirty="0">
                <a:ln>
                  <a:noFill/>
                </a:ln>
                <a:solidFill>
                  <a:srgbClr val="0070C0"/>
                </a:solidFill>
                <a:effectLst/>
                <a:uLnTx/>
                <a:uFillTx/>
                <a:latin typeface="Times New Roman" pitchFamily="18" charset="0"/>
                <a:ea typeface="+mj-ea"/>
                <a:cs typeface="Times New Roman" pitchFamily="18" charset="0"/>
              </a:rPr>
              <a:t>2025 год</a:t>
            </a:r>
            <a:endParaRPr lang="ru-RU" sz="2400" dirty="0">
              <a:solidFill>
                <a:srgbClr val="0070C0"/>
              </a:solidFill>
            </a:endParaRPr>
          </a:p>
        </p:txBody>
      </p:sp>
      <p:pic>
        <p:nvPicPr>
          <p:cNvPr id="2054" name="Picture 6" descr="Picture background">
            <a:extLst>
              <a:ext uri="{FF2B5EF4-FFF2-40B4-BE49-F238E27FC236}">
                <a16:creationId xmlns:a16="http://schemas.microsoft.com/office/drawing/2014/main" id="{E979B0C8-4DE2-3F91-518B-C6DA0BB9446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2275"/>
          <a:stretch/>
        </p:blipFill>
        <p:spPr bwMode="auto">
          <a:xfrm>
            <a:off x="1187624" y="1417638"/>
            <a:ext cx="6768752" cy="516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621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3d.globatek.ru/blog/wp-content/uploads/2020/10/SPT_glavniy_vhod.jpg"/>
          <p:cNvPicPr>
            <a:picLocks noChangeAspect="1" noChangeArrowheads="1"/>
          </p:cNvPicPr>
          <p:nvPr/>
        </p:nvPicPr>
        <p:blipFill>
          <a:blip r:embed="rId2" cstate="print">
            <a:lum bright="20000"/>
          </a:blip>
          <a:srcRect/>
          <a:stretch>
            <a:fillRect/>
          </a:stretch>
        </p:blipFill>
        <p:spPr bwMode="auto">
          <a:xfrm>
            <a:off x="179512" y="476673"/>
            <a:ext cx="4677812" cy="2304256"/>
          </a:xfrm>
          <a:prstGeom prst="rect">
            <a:avLst/>
          </a:prstGeom>
          <a:ln>
            <a:noFill/>
          </a:ln>
          <a:effectLst>
            <a:softEdge rad="112500"/>
          </a:effectLst>
        </p:spPr>
      </p:pic>
      <p:sp>
        <p:nvSpPr>
          <p:cNvPr id="2" name="Заголовок 1"/>
          <p:cNvSpPr>
            <a:spLocks noGrp="1"/>
          </p:cNvSpPr>
          <p:nvPr>
            <p:ph type="title"/>
          </p:nvPr>
        </p:nvSpPr>
        <p:spPr>
          <a:xfrm>
            <a:off x="539552" y="0"/>
            <a:ext cx="8229600" cy="562074"/>
          </a:xfrm>
        </p:spPr>
        <p:txBody>
          <a:bodyPr>
            <a:normAutofit/>
          </a:bodyPr>
          <a:lstStyle/>
          <a:p>
            <a:r>
              <a:rPr lang="ru-RU" sz="2500" b="1" dirty="0">
                <a:solidFill>
                  <a:schemeClr val="tx2"/>
                </a:solidFill>
                <a:latin typeface="Times New Roman" panose="02020603050405020304" pitchFamily="18" charset="0"/>
                <a:cs typeface="Times New Roman" panose="02020603050405020304" pitchFamily="18" charset="0"/>
              </a:rPr>
              <a:t>Сыктывкарский политехнический техникум</a:t>
            </a:r>
          </a:p>
        </p:txBody>
      </p:sp>
      <p:sp>
        <p:nvSpPr>
          <p:cNvPr id="3" name="Объект 2"/>
          <p:cNvSpPr>
            <a:spLocks noGrp="1"/>
          </p:cNvSpPr>
          <p:nvPr>
            <p:ph idx="1"/>
          </p:nvPr>
        </p:nvSpPr>
        <p:spPr>
          <a:xfrm>
            <a:off x="251520" y="2911550"/>
            <a:ext cx="8229600" cy="3829817"/>
          </a:xfrm>
        </p:spPr>
        <p:txBody>
          <a:bodyPr>
            <a:normAutofit/>
          </a:bodyPr>
          <a:lstStyle/>
          <a:p>
            <a:pPr marL="0" indent="0">
              <a:buNone/>
            </a:pPr>
            <a:r>
              <a:rPr lang="ru-RU" sz="1800" u="sng" dirty="0">
                <a:solidFill>
                  <a:srgbClr val="0070C0"/>
                </a:solidFill>
                <a:latin typeface="Times New Roman" pitchFamily="18" charset="0"/>
                <a:cs typeface="Times New Roman" pitchFamily="18" charset="0"/>
              </a:rPr>
              <a:t>Программа подготовки специалистов среднего звена</a:t>
            </a:r>
            <a:r>
              <a:rPr lang="en-US" sz="1800" u="sng" dirty="0">
                <a:solidFill>
                  <a:srgbClr val="0070C0"/>
                </a:solidFill>
                <a:latin typeface="Times New Roman" pitchFamily="18" charset="0"/>
                <a:cs typeface="Times New Roman" pitchFamily="18" charset="0"/>
              </a:rPr>
              <a:t>:</a:t>
            </a:r>
            <a:endParaRPr lang="ru-RU" sz="1800" u="sng" dirty="0">
              <a:solidFill>
                <a:srgbClr val="0070C0"/>
              </a:solidFill>
              <a:latin typeface="Times New Roman" pitchFamily="18" charset="0"/>
              <a:cs typeface="Times New Roman" pitchFamily="18" charset="0"/>
            </a:endParaRPr>
          </a:p>
          <a:p>
            <a:pPr marL="0" lvl="0" indent="0" algn="just">
              <a:buNone/>
            </a:pPr>
            <a:r>
              <a:rPr lang="ru-RU" sz="1600" b="1" dirty="0">
                <a:solidFill>
                  <a:srgbClr val="0070C0"/>
                </a:solidFill>
                <a:latin typeface="Times New Roman" pitchFamily="18" charset="0"/>
                <a:cs typeface="Times New Roman" pitchFamily="18" charset="0"/>
              </a:rPr>
              <a:t>-</a:t>
            </a:r>
            <a:r>
              <a:rPr lang="ru-RU" sz="1600" u="sng" dirty="0">
                <a:latin typeface="Times New Roman" pitchFamily="18" charset="0"/>
                <a:cs typeface="Times New Roman" pitchFamily="18" charset="0"/>
              </a:rPr>
              <a:t>Информационные системы и программирование . </a:t>
            </a:r>
          </a:p>
          <a:p>
            <a:pPr marL="0" lvl="0" indent="0" algn="just">
              <a:buNone/>
            </a:pPr>
            <a:r>
              <a:rPr lang="ru-RU" sz="1600" dirty="0">
                <a:latin typeface="Times New Roman" pitchFamily="18" charset="0"/>
                <a:cs typeface="Times New Roman" pitchFamily="18" charset="0"/>
              </a:rPr>
              <a:t>-</a:t>
            </a:r>
            <a:r>
              <a:rPr lang="ru-RU" sz="1600" u="sng" dirty="0">
                <a:latin typeface="Times New Roman" pitchFamily="18" charset="0"/>
                <a:cs typeface="Times New Roman" pitchFamily="18" charset="0"/>
              </a:rPr>
              <a:t>Сетевое и системное администрирование. </a:t>
            </a:r>
          </a:p>
          <a:p>
            <a:pPr marL="0" indent="0" algn="just">
              <a:buNone/>
            </a:pPr>
            <a:r>
              <a:rPr lang="ru-RU" sz="1600" dirty="0">
                <a:latin typeface="Times New Roman" pitchFamily="18" charset="0"/>
                <a:cs typeface="Times New Roman" pitchFamily="18" charset="0"/>
              </a:rPr>
              <a:t>--</a:t>
            </a:r>
            <a:r>
              <a:rPr lang="ru-RU" sz="1600" u="sng" dirty="0">
                <a:latin typeface="Times New Roman" pitchFamily="18" charset="0"/>
                <a:cs typeface="Times New Roman" pitchFamily="18" charset="0"/>
              </a:rPr>
              <a:t>Электроснабжение </a:t>
            </a:r>
            <a:r>
              <a:rPr lang="ru-RU" sz="1600" dirty="0">
                <a:latin typeface="Times New Roman" pitchFamily="18" charset="0"/>
                <a:cs typeface="Times New Roman" pitchFamily="18" charset="0"/>
              </a:rPr>
              <a:t>(по отраслям).</a:t>
            </a:r>
          </a:p>
          <a:p>
            <a:pPr marL="0" indent="0" algn="just">
              <a:buNone/>
            </a:pPr>
            <a:r>
              <a:rPr lang="ru-RU" sz="1600" dirty="0">
                <a:latin typeface="Times New Roman" pitchFamily="18" charset="0"/>
                <a:cs typeface="Times New Roman" pitchFamily="18" charset="0"/>
              </a:rPr>
              <a:t> -</a:t>
            </a:r>
            <a:r>
              <a:rPr lang="ru-RU" sz="1600" u="sng" dirty="0">
                <a:latin typeface="Times New Roman" pitchFamily="18" charset="0"/>
                <a:cs typeface="Times New Roman" pitchFamily="18" charset="0"/>
              </a:rPr>
              <a:t>Эксплуатация и обслуживание многоквартирного дома</a:t>
            </a:r>
            <a:r>
              <a:rPr lang="ru-RU" sz="1600" dirty="0">
                <a:latin typeface="Times New Roman" pitchFamily="18" charset="0"/>
                <a:cs typeface="Times New Roman" pitchFamily="18" charset="0"/>
              </a:rPr>
              <a:t>.</a:t>
            </a:r>
          </a:p>
          <a:p>
            <a:pPr marL="0" indent="0">
              <a:buNone/>
            </a:pPr>
            <a:r>
              <a:rPr lang="ru-RU" sz="1600" dirty="0">
                <a:latin typeface="Times New Roman" pitchFamily="18" charset="0"/>
                <a:cs typeface="Times New Roman" pitchFamily="18" charset="0"/>
              </a:rPr>
              <a:t>-</a:t>
            </a:r>
            <a:r>
              <a:rPr lang="ru-RU" sz="1600" u="sng" dirty="0">
                <a:latin typeface="Times New Roman" pitchFamily="18" charset="0"/>
                <a:cs typeface="Times New Roman" pitchFamily="18" charset="0"/>
              </a:rPr>
              <a:t>Строительство и эксплуатация зданий и сооружений.</a:t>
            </a:r>
            <a:r>
              <a:rPr lang="ru-RU" sz="1600"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marL="0" lvl="0" indent="0">
              <a:buNone/>
            </a:pPr>
            <a:r>
              <a:rPr lang="ru-RU" sz="1600" dirty="0">
                <a:latin typeface="Times New Roman" pitchFamily="18" charset="0"/>
                <a:cs typeface="Times New Roman" pitchFamily="18" charset="0"/>
              </a:rPr>
              <a:t>-</a:t>
            </a:r>
            <a:r>
              <a:rPr lang="ru-RU" sz="1600" u="sng" dirty="0">
                <a:latin typeface="Times New Roman" pitchFamily="18" charset="0"/>
                <a:cs typeface="Times New Roman" pitchFamily="18" charset="0"/>
              </a:rPr>
              <a:t>Технологии индустрии красоты.</a:t>
            </a:r>
            <a:endParaRPr lang="ru-RU" sz="1600" dirty="0">
              <a:latin typeface="Times New Roman" pitchFamily="18" charset="0"/>
              <a:cs typeface="Times New Roman" pitchFamily="18" charset="0"/>
            </a:endParaRPr>
          </a:p>
          <a:p>
            <a:pPr marL="0" lvl="0" indent="0">
              <a:buNone/>
            </a:pPr>
            <a:r>
              <a:rPr lang="ru-RU" sz="1600" b="1" dirty="0">
                <a:latin typeface="Times New Roman" panose="02020603050405020304" pitchFamily="18" charset="0"/>
                <a:cs typeface="Times New Roman" panose="02020603050405020304" pitchFamily="18" charset="0"/>
              </a:rPr>
              <a:t>-</a:t>
            </a:r>
            <a:r>
              <a:rPr lang="ru-RU" sz="1600" u="sng" dirty="0">
                <a:latin typeface="Times New Roman" panose="02020603050405020304" pitchFamily="18" charset="0"/>
                <a:cs typeface="Times New Roman" panose="02020603050405020304" pitchFamily="18" charset="0"/>
              </a:rPr>
              <a:t>Монтаж и эксплуатация оборудования и систем газоснабжения.</a:t>
            </a:r>
          </a:p>
          <a:p>
            <a:pPr marL="0" lvl="0" indent="0">
              <a:buNone/>
            </a:pPr>
            <a:r>
              <a:rPr lang="ru-RU" sz="1600" dirty="0">
                <a:latin typeface="Times New Roman" panose="02020603050405020304" pitchFamily="18" charset="0"/>
                <a:cs typeface="Times New Roman" panose="02020603050405020304" pitchFamily="18" charset="0"/>
              </a:rPr>
              <a:t>-</a:t>
            </a:r>
            <a:r>
              <a:rPr lang="ru-RU" sz="1600" u="sng" dirty="0">
                <a:latin typeface="Times New Roman" panose="02020603050405020304" pitchFamily="18" charset="0"/>
                <a:cs typeface="Times New Roman" panose="02020603050405020304" pitchFamily="18" charset="0"/>
              </a:rPr>
              <a:t>Монтаж, наладка и эксплуатация электрооборудования промышленных и гражданских зданий.</a:t>
            </a:r>
          </a:p>
          <a:p>
            <a:pPr marL="0" lvl="0" indent="0">
              <a:buNone/>
            </a:pPr>
            <a:r>
              <a:rPr lang="ru-RU" sz="1600" dirty="0">
                <a:solidFill>
                  <a:srgbClr val="0070C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5220072" y="692696"/>
            <a:ext cx="3312368" cy="1631216"/>
          </a:xfrm>
          <a:prstGeom prst="rect">
            <a:avLst/>
          </a:prstGeom>
          <a:noFill/>
        </p:spPr>
        <p:txBody>
          <a:bodyPr wrap="square" rtlCol="0">
            <a:spAutoFit/>
          </a:bodyPr>
          <a:lstStyle/>
          <a:p>
            <a:r>
              <a:rPr lang="ru-RU" sz="1600" dirty="0">
                <a:latin typeface="Times New Roman" pitchFamily="18" charset="0"/>
                <a:cs typeface="Times New Roman" pitchFamily="18" charset="0"/>
              </a:rPr>
              <a:t>Адрес</a:t>
            </a:r>
            <a:r>
              <a:rPr lang="en-US" sz="1600" dirty="0">
                <a:latin typeface="Times New Roman" pitchFamily="18" charset="0"/>
                <a:cs typeface="Times New Roman" pitchFamily="18" charset="0"/>
              </a:rPr>
              <a:t>: </a:t>
            </a:r>
            <a:r>
              <a:rPr lang="ru-RU" sz="1600" dirty="0">
                <a:latin typeface="Times New Roman" pitchFamily="18" charset="0"/>
                <a:cs typeface="Times New Roman" pitchFamily="18" charset="0"/>
              </a:rPr>
              <a:t>Республика Коми, </a:t>
            </a:r>
          </a:p>
          <a:p>
            <a:r>
              <a:rPr lang="ru-RU" sz="1600" dirty="0">
                <a:latin typeface="Times New Roman" pitchFamily="18" charset="0"/>
                <a:cs typeface="Times New Roman" pitchFamily="18" charset="0"/>
              </a:rPr>
              <a:t>г. Сыктывкар,</a:t>
            </a:r>
            <a:r>
              <a:rPr lang="en-US" sz="1600" dirty="0">
                <a:latin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ул. Старовского, д.22</a:t>
            </a:r>
          </a:p>
          <a:p>
            <a:r>
              <a:rPr lang="ru-RU" sz="1600" dirty="0">
                <a:latin typeface="Times New Roman" panose="02020603050405020304" pitchFamily="18" charset="0"/>
                <a:cs typeface="Times New Roman" panose="02020603050405020304" pitchFamily="18" charset="0"/>
              </a:rPr>
              <a:t>Телефон</a:t>
            </a:r>
            <a:r>
              <a:rPr lang="en-US" sz="1600" dirty="0">
                <a:latin typeface="Times New Roman" panose="02020603050405020304" pitchFamily="18" charset="0"/>
                <a:cs typeface="Times New Roman" panose="02020603050405020304" pitchFamily="18" charset="0"/>
              </a:rPr>
              <a:t>: </a:t>
            </a:r>
          </a:p>
          <a:p>
            <a:r>
              <a:rPr lang="ru-RU" sz="1600" dirty="0">
                <a:solidFill>
                  <a:srgbClr val="000000"/>
                </a:solidFill>
                <a:latin typeface="Times New Roman" panose="02020603050405020304" pitchFamily="18" charset="0"/>
                <a:cs typeface="Times New Roman" panose="02020603050405020304" pitchFamily="18" charset="0"/>
              </a:rPr>
              <a:t>8(8212) 31-14-18</a:t>
            </a:r>
          </a:p>
          <a:p>
            <a:r>
              <a:rPr lang="ru-RU" sz="1600" dirty="0">
                <a:latin typeface="Times New Roman" panose="02020603050405020304" pitchFamily="18" charset="0"/>
                <a:cs typeface="Times New Roman" panose="02020603050405020304" pitchFamily="18" charset="0"/>
              </a:rPr>
              <a:t>E-mail: </a:t>
            </a:r>
            <a:r>
              <a:rPr lang="ru-RU" sz="1600" dirty="0">
                <a:solidFill>
                  <a:srgbClr val="0070C0"/>
                </a:solidFill>
                <a:latin typeface="Times New Roman" panose="02020603050405020304" pitchFamily="18" charset="0"/>
                <a:cs typeface="Times New Roman" panose="02020603050405020304" pitchFamily="18" charset="0"/>
                <a:hlinkClick r:id="rId3"/>
              </a:rPr>
              <a:t>priemkom-spt@yandex.ru</a:t>
            </a:r>
            <a:endParaRPr lang="ru-RU" sz="1600" dirty="0">
              <a:solidFill>
                <a:srgbClr val="0070C0"/>
              </a:solidFill>
              <a:latin typeface="Times New Roman" panose="02020603050405020304" pitchFamily="18" charset="0"/>
              <a:cs typeface="Times New Roman" panose="02020603050405020304" pitchFamily="18" charset="0"/>
            </a:endParaRPr>
          </a:p>
          <a:p>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961362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3d.globatek.ru/blog/wp-content/uploads/2020/10/SPT_glavniy_vhod.jpg"/>
          <p:cNvPicPr>
            <a:picLocks noChangeAspect="1" noChangeArrowheads="1"/>
          </p:cNvPicPr>
          <p:nvPr/>
        </p:nvPicPr>
        <p:blipFill>
          <a:blip r:embed="rId2" cstate="print">
            <a:lum bright="20000"/>
          </a:blip>
          <a:srcRect/>
          <a:stretch>
            <a:fillRect/>
          </a:stretch>
        </p:blipFill>
        <p:spPr bwMode="auto">
          <a:xfrm>
            <a:off x="179512" y="476672"/>
            <a:ext cx="4677812" cy="2880319"/>
          </a:xfrm>
          <a:prstGeom prst="rect">
            <a:avLst/>
          </a:prstGeom>
          <a:ln>
            <a:noFill/>
          </a:ln>
          <a:effectLst>
            <a:softEdge rad="112500"/>
          </a:effectLst>
        </p:spPr>
      </p:pic>
      <p:sp>
        <p:nvSpPr>
          <p:cNvPr id="2" name="Заголовок 1"/>
          <p:cNvSpPr>
            <a:spLocks noGrp="1"/>
          </p:cNvSpPr>
          <p:nvPr>
            <p:ph type="title"/>
          </p:nvPr>
        </p:nvSpPr>
        <p:spPr>
          <a:xfrm>
            <a:off x="539552" y="0"/>
            <a:ext cx="8229600" cy="562074"/>
          </a:xfrm>
        </p:spPr>
        <p:txBody>
          <a:bodyPr>
            <a:normAutofit/>
          </a:bodyPr>
          <a:lstStyle/>
          <a:p>
            <a:r>
              <a:rPr lang="ru-RU" sz="2500" b="1" dirty="0">
                <a:solidFill>
                  <a:schemeClr val="tx2"/>
                </a:solidFill>
              </a:rPr>
              <a:t>Сыктывкарский политехнический техникум</a:t>
            </a:r>
          </a:p>
        </p:txBody>
      </p:sp>
      <p:sp>
        <p:nvSpPr>
          <p:cNvPr id="3" name="Объект 2"/>
          <p:cNvSpPr>
            <a:spLocks noGrp="1"/>
          </p:cNvSpPr>
          <p:nvPr>
            <p:ph idx="1"/>
          </p:nvPr>
        </p:nvSpPr>
        <p:spPr>
          <a:xfrm>
            <a:off x="251520" y="2996952"/>
            <a:ext cx="8229600" cy="3600400"/>
          </a:xfrm>
        </p:spPr>
        <p:txBody>
          <a:bodyPr>
            <a:normAutofit/>
          </a:bodyPr>
          <a:lstStyle/>
          <a:p>
            <a:pPr marL="0" indent="0">
              <a:buNone/>
            </a:pPr>
            <a:endParaRPr lang="ru-RU" sz="1600" u="sng" dirty="0">
              <a:latin typeface="Times New Roman" pitchFamily="18" charset="0"/>
              <a:cs typeface="Times New Roman" pitchFamily="18" charset="0"/>
            </a:endParaRPr>
          </a:p>
          <a:p>
            <a:pPr marL="0" indent="0">
              <a:buNone/>
            </a:pPr>
            <a:endParaRPr lang="ru-RU" sz="1600" u="sng" dirty="0">
              <a:latin typeface="Times New Roman" pitchFamily="18" charset="0"/>
              <a:cs typeface="Times New Roman" pitchFamily="18" charset="0"/>
            </a:endParaRPr>
          </a:p>
          <a:p>
            <a:pPr marL="0" indent="0">
              <a:buNone/>
            </a:pPr>
            <a:r>
              <a:rPr lang="ru-RU" sz="1800" b="1" u="sng" dirty="0">
                <a:solidFill>
                  <a:srgbClr val="0070C0"/>
                </a:solidFill>
                <a:latin typeface="Times New Roman" pitchFamily="18" charset="0"/>
                <a:cs typeface="Times New Roman" pitchFamily="18" charset="0"/>
              </a:rPr>
              <a:t>Программа подготовки специалистов среднего звена</a:t>
            </a:r>
            <a:r>
              <a:rPr lang="en-US" sz="1800" b="1" u="sng" dirty="0">
                <a:solidFill>
                  <a:srgbClr val="0070C0"/>
                </a:solidFill>
                <a:latin typeface="Times New Roman" pitchFamily="18" charset="0"/>
                <a:cs typeface="Times New Roman" pitchFamily="18" charset="0"/>
              </a:rPr>
              <a:t>:</a:t>
            </a:r>
            <a:endParaRPr lang="ru-RU" sz="1800" b="1" u="sng" dirty="0">
              <a:solidFill>
                <a:srgbClr val="0070C0"/>
              </a:solidFill>
              <a:latin typeface="Times New Roman" pitchFamily="18" charset="0"/>
              <a:cs typeface="Times New Roman" pitchFamily="18" charset="0"/>
            </a:endParaRPr>
          </a:p>
          <a:p>
            <a:pPr marL="0" indent="0">
              <a:buNone/>
            </a:pPr>
            <a:r>
              <a:rPr lang="ru-RU" sz="1600" u="sng" dirty="0">
                <a:solidFill>
                  <a:srgbClr val="0070C0"/>
                </a:solidFill>
                <a:latin typeface="Times New Roman" pitchFamily="18" charset="0"/>
                <a:cs typeface="Times New Roman" pitchFamily="18" charset="0"/>
              </a:rPr>
              <a:t>-</a:t>
            </a:r>
            <a:r>
              <a:rPr lang="ru-RU" sz="1600" u="sng" dirty="0">
                <a:latin typeface="Times New Roman" pitchFamily="18" charset="0"/>
                <a:cs typeface="Times New Roman" pitchFamily="18" charset="0"/>
              </a:rPr>
              <a:t>Монтаж и эксплуатация линий электропередачи.</a:t>
            </a:r>
          </a:p>
          <a:p>
            <a:pPr marL="0" indent="0">
              <a:buNone/>
            </a:pPr>
            <a:r>
              <a:rPr lang="ru-RU" sz="1600" u="sng" dirty="0">
                <a:latin typeface="Times New Roman" pitchFamily="18" charset="0"/>
                <a:cs typeface="Times New Roman" pitchFamily="18" charset="0"/>
              </a:rPr>
              <a:t>-Эксплуатация транспортного электрооборудования  и автоматики (по видам транспорта, за исключением водного).</a:t>
            </a:r>
          </a:p>
          <a:p>
            <a:pPr marL="0" indent="0">
              <a:buNone/>
            </a:pPr>
            <a:r>
              <a:rPr lang="ru-RU" sz="1600" dirty="0">
                <a:latin typeface="Times New Roman" pitchFamily="18" charset="0"/>
                <a:cs typeface="Times New Roman" pitchFamily="18" charset="0"/>
              </a:rPr>
              <a:t>-</a:t>
            </a:r>
            <a:r>
              <a:rPr lang="ru-RU" sz="1600" u="sng" dirty="0">
                <a:latin typeface="Times New Roman" pitchFamily="18" charset="0"/>
                <a:cs typeface="Times New Roman" pitchFamily="18" charset="0"/>
              </a:rPr>
              <a:t>Аддитивные технологии. </a:t>
            </a:r>
          </a:p>
          <a:p>
            <a:pPr marL="0" indent="0">
              <a:buNone/>
            </a:pPr>
            <a:r>
              <a:rPr lang="ru-RU" sz="1600" u="sng" dirty="0">
                <a:latin typeface="Times New Roman" pitchFamily="18" charset="0"/>
                <a:cs typeface="Times New Roman" pitchFamily="18" charset="0"/>
              </a:rPr>
              <a:t>-Сварочное производство</a:t>
            </a:r>
          </a:p>
          <a:p>
            <a:pPr marL="0" indent="0">
              <a:buNone/>
            </a:pPr>
            <a:r>
              <a:rPr lang="ru-RU" sz="1600" u="sng" dirty="0">
                <a:latin typeface="Times New Roman" pitchFamily="18" charset="0"/>
                <a:cs typeface="Times New Roman" pitchFamily="18" charset="0"/>
              </a:rPr>
              <a:t>-Организация перевозок и управление на транспорте (по видам)</a:t>
            </a:r>
          </a:p>
          <a:p>
            <a:pPr marL="0" indent="0">
              <a:buNone/>
            </a:pPr>
            <a:r>
              <a:rPr lang="ru-RU" sz="1600" u="sng" dirty="0">
                <a:latin typeface="Times New Roman" pitchFamily="18" charset="0"/>
                <a:cs typeface="Times New Roman" pitchFamily="18" charset="0"/>
              </a:rPr>
              <a:t>-Техническая эксплуатация и ремонт автотранспортных средств</a:t>
            </a:r>
          </a:p>
        </p:txBody>
      </p:sp>
      <p:sp>
        <p:nvSpPr>
          <p:cNvPr id="6" name="TextBox 5"/>
          <p:cNvSpPr txBox="1"/>
          <p:nvPr/>
        </p:nvSpPr>
        <p:spPr>
          <a:xfrm>
            <a:off x="5220072" y="692696"/>
            <a:ext cx="3312368" cy="1631216"/>
          </a:xfrm>
          <a:prstGeom prst="rect">
            <a:avLst/>
          </a:prstGeom>
          <a:noFill/>
        </p:spPr>
        <p:txBody>
          <a:bodyPr wrap="square" rtlCol="0">
            <a:spAutoFit/>
          </a:bodyPr>
          <a:lstStyle/>
          <a:p>
            <a:r>
              <a:rPr lang="ru-RU" sz="1600" dirty="0">
                <a:latin typeface="Times New Roman" pitchFamily="18" charset="0"/>
                <a:cs typeface="Times New Roman" pitchFamily="18" charset="0"/>
              </a:rPr>
              <a:t>Адрес</a:t>
            </a:r>
            <a:r>
              <a:rPr lang="en-US" sz="1600" dirty="0">
                <a:latin typeface="Times New Roman" pitchFamily="18" charset="0"/>
                <a:cs typeface="Times New Roman" pitchFamily="18" charset="0"/>
              </a:rPr>
              <a:t>: </a:t>
            </a:r>
            <a:r>
              <a:rPr lang="ru-RU" sz="1600" dirty="0">
                <a:latin typeface="Times New Roman" pitchFamily="18" charset="0"/>
                <a:cs typeface="Times New Roman" pitchFamily="18" charset="0"/>
              </a:rPr>
              <a:t>Республика Коми, </a:t>
            </a:r>
          </a:p>
          <a:p>
            <a:r>
              <a:rPr lang="ru-RU" sz="1600" dirty="0">
                <a:latin typeface="Times New Roman" pitchFamily="18" charset="0"/>
                <a:cs typeface="Times New Roman" pitchFamily="18" charset="0"/>
              </a:rPr>
              <a:t>г. Сыктывкар,</a:t>
            </a:r>
            <a:r>
              <a:rPr lang="en-US" sz="1600" dirty="0">
                <a:latin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ул. Старовского, д.22</a:t>
            </a:r>
          </a:p>
          <a:p>
            <a:r>
              <a:rPr lang="ru-RU" sz="1600" dirty="0">
                <a:latin typeface="Times New Roman" panose="02020603050405020304" pitchFamily="18" charset="0"/>
                <a:cs typeface="Times New Roman" panose="02020603050405020304" pitchFamily="18" charset="0"/>
              </a:rPr>
              <a:t>Телефон</a:t>
            </a:r>
            <a:r>
              <a:rPr lang="en-US" sz="1600" dirty="0">
                <a:latin typeface="Times New Roman" panose="02020603050405020304" pitchFamily="18" charset="0"/>
                <a:cs typeface="Times New Roman" panose="02020603050405020304" pitchFamily="18" charset="0"/>
              </a:rPr>
              <a:t>: </a:t>
            </a:r>
          </a:p>
          <a:p>
            <a:r>
              <a:rPr lang="ru-RU" sz="1600" dirty="0">
                <a:solidFill>
                  <a:srgbClr val="000000"/>
                </a:solidFill>
                <a:latin typeface="Times New Roman" panose="02020603050405020304" pitchFamily="18" charset="0"/>
                <a:cs typeface="Times New Roman" panose="02020603050405020304" pitchFamily="18" charset="0"/>
              </a:rPr>
              <a:t>8(8212) 31-14-18</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E-</a:t>
            </a:r>
            <a:r>
              <a:rPr lang="ru-RU" sz="1600" dirty="0" err="1">
                <a:latin typeface="Times New Roman" panose="02020603050405020304" pitchFamily="18" charset="0"/>
                <a:cs typeface="Times New Roman" panose="02020603050405020304" pitchFamily="18" charset="0"/>
              </a:rPr>
              <a:t>mail</a:t>
            </a:r>
            <a:r>
              <a:rPr lang="ru-RU" sz="1600" dirty="0">
                <a:latin typeface="Times New Roman" panose="02020603050405020304" pitchFamily="18" charset="0"/>
                <a:cs typeface="Times New Roman" panose="02020603050405020304" pitchFamily="18" charset="0"/>
              </a:rPr>
              <a:t>: </a:t>
            </a:r>
            <a:r>
              <a:rPr lang="ru-RU" sz="1600" dirty="0">
                <a:solidFill>
                  <a:srgbClr val="0070C0"/>
                </a:solidFill>
                <a:latin typeface="Times New Roman" panose="02020603050405020304" pitchFamily="18" charset="0"/>
                <a:cs typeface="Times New Roman" panose="02020603050405020304" pitchFamily="18" charset="0"/>
                <a:hlinkClick r:id="rId3"/>
              </a:rPr>
              <a:t>priemkom-spt@yandex.ru</a:t>
            </a:r>
            <a:endParaRPr lang="ru-RU" sz="1600" dirty="0">
              <a:solidFill>
                <a:srgbClr val="0070C0"/>
              </a:solidFill>
              <a:latin typeface="Times New Roman" panose="02020603050405020304" pitchFamily="18" charset="0"/>
              <a:cs typeface="Times New Roman" panose="02020603050405020304" pitchFamily="18" charset="0"/>
            </a:endParaRPr>
          </a:p>
          <a:p>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380185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3d.globatek.ru/blog/wp-content/uploads/2020/10/SPT_glavniy_vhod.jpg"/>
          <p:cNvPicPr>
            <a:picLocks noChangeAspect="1" noChangeArrowheads="1"/>
          </p:cNvPicPr>
          <p:nvPr/>
        </p:nvPicPr>
        <p:blipFill>
          <a:blip r:embed="rId2" cstate="print">
            <a:lum bright="20000"/>
          </a:blip>
          <a:srcRect/>
          <a:stretch>
            <a:fillRect/>
          </a:stretch>
        </p:blipFill>
        <p:spPr bwMode="auto">
          <a:xfrm>
            <a:off x="179512" y="476673"/>
            <a:ext cx="4677812" cy="2304256"/>
          </a:xfrm>
          <a:prstGeom prst="rect">
            <a:avLst/>
          </a:prstGeom>
          <a:ln>
            <a:noFill/>
          </a:ln>
          <a:effectLst>
            <a:softEdge rad="112500"/>
          </a:effectLst>
        </p:spPr>
      </p:pic>
      <p:sp>
        <p:nvSpPr>
          <p:cNvPr id="2" name="Заголовок 1"/>
          <p:cNvSpPr>
            <a:spLocks noGrp="1"/>
          </p:cNvSpPr>
          <p:nvPr>
            <p:ph type="title"/>
          </p:nvPr>
        </p:nvSpPr>
        <p:spPr>
          <a:xfrm>
            <a:off x="539552" y="0"/>
            <a:ext cx="8229600" cy="562074"/>
          </a:xfrm>
        </p:spPr>
        <p:txBody>
          <a:bodyPr>
            <a:normAutofit/>
          </a:bodyPr>
          <a:lstStyle/>
          <a:p>
            <a:r>
              <a:rPr lang="ru-RU" sz="2500" b="1" dirty="0">
                <a:solidFill>
                  <a:schemeClr val="tx2"/>
                </a:solidFill>
              </a:rPr>
              <a:t>Сыктывкарский политехнический техникум</a:t>
            </a:r>
          </a:p>
        </p:txBody>
      </p:sp>
      <p:sp>
        <p:nvSpPr>
          <p:cNvPr id="3" name="Объект 2"/>
          <p:cNvSpPr>
            <a:spLocks noGrp="1"/>
          </p:cNvSpPr>
          <p:nvPr>
            <p:ph idx="1"/>
          </p:nvPr>
        </p:nvSpPr>
        <p:spPr>
          <a:xfrm>
            <a:off x="251520" y="2996952"/>
            <a:ext cx="8229600" cy="3600399"/>
          </a:xfrm>
        </p:spPr>
        <p:txBody>
          <a:bodyPr>
            <a:normAutofit/>
          </a:bodyPr>
          <a:lstStyle/>
          <a:p>
            <a:pPr marL="0" indent="0">
              <a:buNone/>
            </a:pPr>
            <a:r>
              <a:rPr lang="ru-RU" sz="1800" b="1" u="sng" dirty="0">
                <a:solidFill>
                  <a:srgbClr val="0070C0"/>
                </a:solidFill>
                <a:latin typeface="Times New Roman" pitchFamily="18" charset="0"/>
                <a:cs typeface="Times New Roman" pitchFamily="18" charset="0"/>
              </a:rPr>
              <a:t>Программы подготовки квалифицированных рабочих и служащих</a:t>
            </a:r>
            <a:r>
              <a:rPr lang="en-US" sz="1800" b="1" u="sng" dirty="0">
                <a:solidFill>
                  <a:srgbClr val="0070C0"/>
                </a:solidFill>
                <a:latin typeface="Times New Roman" pitchFamily="18" charset="0"/>
                <a:cs typeface="Times New Roman" pitchFamily="18" charset="0"/>
              </a:rPr>
              <a:t>:</a:t>
            </a:r>
            <a:endParaRPr lang="ru-RU" sz="1800" b="1" u="sng" dirty="0">
              <a:solidFill>
                <a:srgbClr val="0070C0"/>
              </a:solidFill>
              <a:latin typeface="Times New Roman" pitchFamily="18" charset="0"/>
              <a:cs typeface="Times New Roman" pitchFamily="18" charset="0"/>
            </a:endParaRPr>
          </a:p>
          <a:p>
            <a:pPr marL="0" indent="0">
              <a:buNone/>
            </a:pPr>
            <a:r>
              <a:rPr lang="ru-RU" sz="1600" u="sng" dirty="0">
                <a:solidFill>
                  <a:srgbClr val="0070C0"/>
                </a:solidFill>
                <a:latin typeface="Arial"/>
              </a:rPr>
              <a:t>-</a:t>
            </a:r>
            <a:r>
              <a:rPr lang="ru-RU" sz="1600" u="sng" dirty="0">
                <a:latin typeface="Times New Roman" panose="02020603050405020304" pitchFamily="18" charset="0"/>
                <a:cs typeface="Times New Roman" panose="02020603050405020304" pitchFamily="18" charset="0"/>
              </a:rPr>
              <a:t>Мастер по изготовлению швейных изделий.</a:t>
            </a:r>
          </a:p>
          <a:p>
            <a:pPr marL="0" indent="0" algn="just">
              <a:buNone/>
            </a:pPr>
            <a:r>
              <a:rPr lang="ru-RU" sz="1600" b="1" u="sng" dirty="0">
                <a:latin typeface="Times New Roman" panose="02020603050405020304" pitchFamily="18" charset="0"/>
                <a:cs typeface="Times New Roman" panose="02020603050405020304" pitchFamily="18" charset="0"/>
              </a:rPr>
              <a:t>-</a:t>
            </a:r>
            <a:r>
              <a:rPr lang="ru-RU" sz="1600" u="sng" dirty="0">
                <a:latin typeface="Times New Roman" panose="02020603050405020304" pitchFamily="18" charset="0"/>
                <a:cs typeface="Times New Roman" panose="02020603050405020304" pitchFamily="18" charset="0"/>
              </a:rPr>
              <a:t>Мастер общестроительных работ. </a:t>
            </a:r>
          </a:p>
          <a:p>
            <a:pPr marL="0" indent="0" algn="just">
              <a:buNone/>
            </a:pPr>
            <a:r>
              <a:rPr lang="ru-RU" sz="1600" u="sng" dirty="0">
                <a:latin typeface="Times New Roman" panose="02020603050405020304" pitchFamily="18" charset="0"/>
                <a:cs typeface="Times New Roman" panose="02020603050405020304" pitchFamily="18" charset="0"/>
              </a:rPr>
              <a:t>-Мастер отделочных строительных и декоративных работ.</a:t>
            </a:r>
            <a:endParaRPr lang="en-US" sz="1600" u="sng" dirty="0">
              <a:latin typeface="Times New Roman" panose="02020603050405020304" pitchFamily="18" charset="0"/>
              <a:cs typeface="Times New Roman" panose="02020603050405020304" pitchFamily="18" charset="0"/>
            </a:endParaRPr>
          </a:p>
          <a:p>
            <a:pPr marL="0" indent="0" algn="just">
              <a:buNone/>
            </a:pPr>
            <a:r>
              <a:rPr lang="ru-RU" sz="1600" u="sng" dirty="0">
                <a:latin typeface="Arial"/>
              </a:rPr>
              <a:t>-</a:t>
            </a:r>
            <a:r>
              <a:rPr lang="ru-RU" sz="1600" u="sng" dirty="0">
                <a:latin typeface="Times New Roman" panose="02020603050405020304" pitchFamily="18" charset="0"/>
                <a:cs typeface="Times New Roman" panose="02020603050405020304" pitchFamily="18" charset="0"/>
              </a:rPr>
              <a:t>Сварщик (ручной и частично механизированной сварки (наплавки)).</a:t>
            </a:r>
          </a:p>
          <a:p>
            <a:pPr marL="0" indent="0" algn="just">
              <a:buNone/>
            </a:pPr>
            <a:r>
              <a:rPr lang="ru-RU" sz="1600" u="sng" dirty="0">
                <a:latin typeface="Times New Roman" panose="02020603050405020304" pitchFamily="18" charset="0"/>
                <a:cs typeface="Times New Roman" panose="02020603050405020304" pitchFamily="18" charset="0"/>
              </a:rPr>
              <a:t>-Мастер по ремонту и обслуживанию автомобилей. </a:t>
            </a:r>
            <a:endParaRPr lang="en-US" sz="1600" u="sng" dirty="0">
              <a:latin typeface="Times New Roman" panose="02020603050405020304" pitchFamily="18" charset="0"/>
              <a:cs typeface="Times New Roman" panose="02020603050405020304" pitchFamily="18" charset="0"/>
            </a:endParaRPr>
          </a:p>
          <a:p>
            <a:pPr marL="0" indent="0">
              <a:buNone/>
            </a:pPr>
            <a:r>
              <a:rPr lang="ru-RU" sz="1600" u="sng" dirty="0">
                <a:latin typeface="Times New Roman" panose="02020603050405020304" pitchFamily="18" charset="0"/>
                <a:cs typeface="Times New Roman" panose="02020603050405020304" pitchFamily="18" charset="0"/>
              </a:rPr>
              <a:t>-Мастер по ремонту и обслуживанию инженерных систем жилищно-коммунального хозяйства.</a:t>
            </a:r>
          </a:p>
          <a:p>
            <a:pPr marL="0" indent="0">
              <a:buNone/>
            </a:pPr>
            <a:r>
              <a:rPr lang="ru-RU" sz="1600" u="sng" dirty="0">
                <a:latin typeface="Times New Roman" panose="02020603050405020304" pitchFamily="18" charset="0"/>
                <a:cs typeface="Times New Roman" panose="02020603050405020304" pitchFamily="18" charset="0"/>
              </a:rPr>
              <a:t>-Электромонтер по техническому обслуживанию и ремонту оборудования подстанций и сетей  </a:t>
            </a:r>
          </a:p>
        </p:txBody>
      </p:sp>
      <p:sp>
        <p:nvSpPr>
          <p:cNvPr id="6" name="TextBox 5"/>
          <p:cNvSpPr txBox="1"/>
          <p:nvPr/>
        </p:nvSpPr>
        <p:spPr>
          <a:xfrm>
            <a:off x="5220072" y="692696"/>
            <a:ext cx="3312368" cy="1631216"/>
          </a:xfrm>
          <a:prstGeom prst="rect">
            <a:avLst/>
          </a:prstGeom>
          <a:noFill/>
        </p:spPr>
        <p:txBody>
          <a:bodyPr wrap="square" rtlCol="0">
            <a:spAutoFit/>
          </a:bodyPr>
          <a:lstStyle/>
          <a:p>
            <a:r>
              <a:rPr lang="ru-RU" sz="1600" dirty="0">
                <a:latin typeface="Times New Roman" pitchFamily="18" charset="0"/>
                <a:cs typeface="Times New Roman" pitchFamily="18" charset="0"/>
              </a:rPr>
              <a:t>Адрес</a:t>
            </a:r>
            <a:r>
              <a:rPr lang="en-US" sz="1600" dirty="0">
                <a:latin typeface="Times New Roman" pitchFamily="18" charset="0"/>
                <a:cs typeface="Times New Roman" pitchFamily="18" charset="0"/>
              </a:rPr>
              <a:t>: </a:t>
            </a:r>
            <a:r>
              <a:rPr lang="ru-RU" sz="1600" dirty="0">
                <a:latin typeface="Times New Roman" pitchFamily="18" charset="0"/>
                <a:cs typeface="Times New Roman" pitchFamily="18" charset="0"/>
              </a:rPr>
              <a:t>Республика Коми, </a:t>
            </a:r>
          </a:p>
          <a:p>
            <a:r>
              <a:rPr lang="ru-RU" sz="1600" dirty="0">
                <a:latin typeface="Times New Roman" pitchFamily="18" charset="0"/>
                <a:cs typeface="Times New Roman" pitchFamily="18" charset="0"/>
              </a:rPr>
              <a:t>г. Сыктывкар,</a:t>
            </a:r>
            <a:r>
              <a:rPr lang="en-US" sz="1600" dirty="0">
                <a:latin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ул. Старовского, д.22</a:t>
            </a:r>
          </a:p>
          <a:p>
            <a:r>
              <a:rPr lang="ru-RU" sz="1600" dirty="0">
                <a:latin typeface="Times New Roman" panose="02020603050405020304" pitchFamily="18" charset="0"/>
                <a:cs typeface="Times New Roman" panose="02020603050405020304" pitchFamily="18" charset="0"/>
              </a:rPr>
              <a:t>Телефон</a:t>
            </a:r>
            <a:r>
              <a:rPr lang="en-US" sz="1600" dirty="0">
                <a:latin typeface="Times New Roman" panose="02020603050405020304" pitchFamily="18" charset="0"/>
                <a:cs typeface="Times New Roman" panose="02020603050405020304" pitchFamily="18" charset="0"/>
              </a:rPr>
              <a:t>: </a:t>
            </a:r>
          </a:p>
          <a:p>
            <a:r>
              <a:rPr lang="ru-RU" sz="1600" dirty="0">
                <a:solidFill>
                  <a:srgbClr val="000000"/>
                </a:solidFill>
                <a:latin typeface="Times New Roman" panose="02020603050405020304" pitchFamily="18" charset="0"/>
                <a:cs typeface="Times New Roman" panose="02020603050405020304" pitchFamily="18" charset="0"/>
              </a:rPr>
              <a:t>8(8212) 31-14-18</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E-mail: </a:t>
            </a:r>
            <a:r>
              <a:rPr lang="ru-RU" sz="1600" dirty="0">
                <a:solidFill>
                  <a:srgbClr val="0070C0"/>
                </a:solidFill>
                <a:latin typeface="Times New Roman" panose="02020603050405020304" pitchFamily="18" charset="0"/>
                <a:cs typeface="Times New Roman" panose="02020603050405020304" pitchFamily="18" charset="0"/>
                <a:hlinkClick r:id="rId3"/>
              </a:rPr>
              <a:t>priemkom-spt@yandex.ru</a:t>
            </a:r>
            <a:endParaRPr lang="ru-RU" sz="1600" dirty="0">
              <a:solidFill>
                <a:srgbClr val="0070C0"/>
              </a:solidFill>
              <a:latin typeface="Times New Roman" panose="02020603050405020304" pitchFamily="18" charset="0"/>
              <a:cs typeface="Times New Roman" panose="02020603050405020304" pitchFamily="18" charset="0"/>
            </a:endParaRPr>
          </a:p>
          <a:p>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53993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lum bright="30000"/>
            <a:extLst>
              <a:ext uri="{28A0092B-C50C-407E-A947-70E740481C1C}">
                <a14:useLocalDpi xmlns:a14="http://schemas.microsoft.com/office/drawing/2010/main" val="0"/>
              </a:ext>
            </a:extLst>
          </a:blip>
          <a:stretch>
            <a:fillRect/>
          </a:stretch>
        </p:blipFill>
        <p:spPr>
          <a:xfrm>
            <a:off x="117975" y="476672"/>
            <a:ext cx="5102097" cy="3221509"/>
          </a:xfrm>
          <a:prstGeom prst="rect">
            <a:avLst/>
          </a:prstGeom>
          <a:ln>
            <a:noFill/>
          </a:ln>
          <a:effectLst>
            <a:softEdge rad="112500"/>
          </a:effectLst>
        </p:spPr>
      </p:pic>
      <p:sp>
        <p:nvSpPr>
          <p:cNvPr id="2" name="Заголовок 1"/>
          <p:cNvSpPr>
            <a:spLocks noGrp="1"/>
          </p:cNvSpPr>
          <p:nvPr>
            <p:ph type="title"/>
          </p:nvPr>
        </p:nvSpPr>
        <p:spPr>
          <a:xfrm>
            <a:off x="539552" y="0"/>
            <a:ext cx="8229600" cy="706090"/>
          </a:xfrm>
        </p:spPr>
        <p:txBody>
          <a:bodyPr>
            <a:normAutofit/>
          </a:bodyPr>
          <a:lstStyle/>
          <a:p>
            <a:r>
              <a:rPr lang="ru-RU" sz="2500" b="1" dirty="0">
                <a:solidFill>
                  <a:schemeClr val="tx2"/>
                </a:solidFill>
                <a:latin typeface="Times New Roman" panose="02020603050405020304" pitchFamily="18" charset="0"/>
                <a:cs typeface="Times New Roman" panose="02020603050405020304" pitchFamily="18" charset="0"/>
              </a:rPr>
              <a:t>Сыктывкарский лесопромышленный техникум</a:t>
            </a:r>
          </a:p>
        </p:txBody>
      </p:sp>
      <p:sp>
        <p:nvSpPr>
          <p:cNvPr id="3" name="Объект 2"/>
          <p:cNvSpPr>
            <a:spLocks noGrp="1"/>
          </p:cNvSpPr>
          <p:nvPr>
            <p:ph idx="1"/>
          </p:nvPr>
        </p:nvSpPr>
        <p:spPr>
          <a:xfrm>
            <a:off x="467544" y="3140968"/>
            <a:ext cx="8229600" cy="3528393"/>
          </a:xfrm>
        </p:spPr>
        <p:txBody>
          <a:bodyPr>
            <a:normAutofit fontScale="92500" lnSpcReduction="10000"/>
          </a:bodyPr>
          <a:lstStyle/>
          <a:p>
            <a:pPr marL="0" lvl="0" indent="0">
              <a:buNone/>
            </a:pPr>
            <a:endParaRPr lang="ru-RU" sz="1400" b="1" dirty="0">
              <a:solidFill>
                <a:schemeClr val="bg2">
                  <a:lumMod val="50000"/>
                </a:schemeClr>
              </a:solidFill>
              <a:latin typeface="Times New Roman" pitchFamily="18" charset="0"/>
              <a:cs typeface="Times New Roman" pitchFamily="18" charset="0"/>
            </a:endParaRPr>
          </a:p>
          <a:p>
            <a:pPr marL="0" lvl="0" indent="0">
              <a:buNone/>
            </a:pPr>
            <a:r>
              <a:rPr lang="ru-RU" sz="1800" b="1" dirty="0">
                <a:solidFill>
                  <a:srgbClr val="0070C0"/>
                </a:solidFill>
                <a:latin typeface="Times New Roman" pitchFamily="18" charset="0"/>
                <a:cs typeface="Times New Roman" pitchFamily="18" charset="0"/>
              </a:rPr>
              <a:t>Подготовка специалистов среднего звена.</a:t>
            </a:r>
          </a:p>
          <a:p>
            <a:pPr marL="0" lvl="0" indent="0">
              <a:buNone/>
            </a:pPr>
            <a:r>
              <a:rPr lang="ru-RU" sz="1900" b="1" dirty="0">
                <a:solidFill>
                  <a:srgbClr val="0070C0"/>
                </a:solidFill>
                <a:latin typeface="Times New Roman" pitchFamily="18" charset="0"/>
                <a:cs typeface="Times New Roman" pitchFamily="18" charset="0"/>
              </a:rPr>
              <a:t>Срок обучения</a:t>
            </a:r>
            <a:r>
              <a:rPr lang="en-US" sz="1900" b="1" dirty="0">
                <a:solidFill>
                  <a:srgbClr val="0070C0"/>
                </a:solidFill>
                <a:latin typeface="Times New Roman" pitchFamily="18" charset="0"/>
                <a:cs typeface="Times New Roman" pitchFamily="18" charset="0"/>
              </a:rPr>
              <a:t>: </a:t>
            </a:r>
            <a:r>
              <a:rPr lang="ru-RU" sz="1900" b="1" dirty="0">
                <a:solidFill>
                  <a:srgbClr val="0070C0"/>
                </a:solidFill>
                <a:latin typeface="Times New Roman" pitchFamily="18" charset="0"/>
                <a:cs typeface="Times New Roman" pitchFamily="18" charset="0"/>
              </a:rPr>
              <a:t>3 года 10 месяцев.</a:t>
            </a:r>
            <a:endParaRPr lang="en-US" sz="1900" b="1" dirty="0">
              <a:solidFill>
                <a:srgbClr val="0070C0"/>
              </a:solidFill>
              <a:latin typeface="Times New Roman" pitchFamily="18" charset="0"/>
              <a:cs typeface="Times New Roman" pitchFamily="18" charset="0"/>
            </a:endParaRPr>
          </a:p>
          <a:p>
            <a:pPr marL="0" lvl="0" indent="0">
              <a:buNone/>
            </a:pPr>
            <a:r>
              <a:rPr lang="en-US" sz="1600" u="sng" dirty="0">
                <a:latin typeface="Times New Roman" pitchFamily="18" charset="0"/>
                <a:cs typeface="Times New Roman" pitchFamily="18" charset="0"/>
              </a:rPr>
              <a:t>-</a:t>
            </a:r>
            <a:r>
              <a:rPr lang="ru-RU" sz="1600" u="sng" dirty="0">
                <a:latin typeface="Times New Roman" pitchFamily="18" charset="0"/>
                <a:cs typeface="Times New Roman" pitchFamily="18" charset="0"/>
              </a:rPr>
              <a:t>Информационные системы и программирование.</a:t>
            </a:r>
          </a:p>
          <a:p>
            <a:pPr marL="0" lvl="0" indent="0">
              <a:buNone/>
            </a:pPr>
            <a:r>
              <a:rPr lang="en-US" sz="1600" dirty="0">
                <a:latin typeface="Times New Roman" pitchFamily="18" charset="0"/>
                <a:cs typeface="Times New Roman" pitchFamily="18" charset="0"/>
              </a:rPr>
              <a:t>-</a:t>
            </a:r>
            <a:r>
              <a:rPr lang="ru-RU" sz="1600" u="sng" dirty="0">
                <a:latin typeface="Times New Roman" pitchFamily="18" charset="0"/>
                <a:cs typeface="Times New Roman" pitchFamily="18" charset="0"/>
              </a:rPr>
              <a:t>Сетевое и системное администрирование.</a:t>
            </a:r>
          </a:p>
          <a:p>
            <a:pPr marL="0" lvl="0" indent="0">
              <a:buNone/>
            </a:pPr>
            <a:r>
              <a:rPr lang="ru-RU" sz="1600" dirty="0">
                <a:latin typeface="Times New Roman" pitchFamily="18" charset="0"/>
                <a:cs typeface="Times New Roman" pitchFamily="18" charset="0"/>
              </a:rPr>
              <a:t>-</a:t>
            </a:r>
            <a:r>
              <a:rPr lang="ru-RU" sz="1600" u="sng" dirty="0">
                <a:latin typeface="Times New Roman" pitchFamily="18" charset="0"/>
                <a:cs typeface="Times New Roman" pitchFamily="18" charset="0"/>
              </a:rPr>
              <a:t>Теплоснабжение и теплотехническое оборудование.</a:t>
            </a:r>
          </a:p>
          <a:p>
            <a:pPr marL="0" lvl="0" indent="0">
              <a:buNone/>
            </a:pPr>
            <a:r>
              <a:rPr lang="ru-RU" sz="1600" dirty="0">
                <a:latin typeface="Times New Roman" pitchFamily="18" charset="0"/>
                <a:cs typeface="Times New Roman" pitchFamily="18" charset="0"/>
              </a:rPr>
              <a:t>-</a:t>
            </a:r>
            <a:r>
              <a:rPr lang="ru-RU" sz="1600" u="sng" dirty="0">
                <a:latin typeface="Times New Roman" pitchFamily="18" charset="0"/>
                <a:cs typeface="Times New Roman" pitchFamily="18" charset="0"/>
              </a:rPr>
              <a:t>Техническая эксплуатация и обслуживание электрического и  электромеханического оборудования (по отраслям).</a:t>
            </a:r>
          </a:p>
          <a:p>
            <a:pPr marL="0" lvl="0" indent="0" algn="just">
              <a:spcBef>
                <a:spcPts val="0"/>
              </a:spcBef>
              <a:buNone/>
            </a:pPr>
            <a:r>
              <a:rPr lang="ru-RU" sz="1600" dirty="0">
                <a:latin typeface="Times New Roman" pitchFamily="18" charset="0"/>
                <a:cs typeface="Times New Roman" pitchFamily="18" charset="0"/>
              </a:rPr>
              <a:t>-</a:t>
            </a:r>
            <a:r>
              <a:rPr lang="ru-RU" sz="1600" u="sng" dirty="0">
                <a:latin typeface="Times New Roman" pitchFamily="18" charset="0"/>
                <a:cs typeface="Times New Roman" pitchFamily="18" charset="0"/>
              </a:rPr>
              <a:t>Монтаж, техническое обслуживание и ремонт промышленного оборудования</a:t>
            </a:r>
          </a:p>
          <a:p>
            <a:pPr marL="0" lvl="0" indent="0" algn="just">
              <a:spcBef>
                <a:spcPts val="0"/>
              </a:spcBef>
              <a:buNone/>
            </a:pPr>
            <a:r>
              <a:rPr lang="ru-RU" sz="1600" u="sng" dirty="0">
                <a:latin typeface="Times New Roman" pitchFamily="18" charset="0"/>
                <a:cs typeface="Times New Roman" pitchFamily="18" charset="0"/>
              </a:rPr>
              <a:t>(по отраслям).</a:t>
            </a:r>
          </a:p>
          <a:p>
            <a:pPr marL="0" lvl="0" indent="0" algn="just">
              <a:spcBef>
                <a:spcPts val="0"/>
              </a:spcBef>
              <a:buNone/>
            </a:pPr>
            <a:r>
              <a:rPr lang="ru-RU" sz="1900" b="1" dirty="0">
                <a:solidFill>
                  <a:srgbClr val="0070C0"/>
                </a:solidFill>
                <a:latin typeface="Times New Roman" pitchFamily="18" charset="0"/>
                <a:cs typeface="Times New Roman" pitchFamily="18" charset="0"/>
              </a:rPr>
              <a:t>Срок обучения</a:t>
            </a:r>
            <a:r>
              <a:rPr lang="en-US" sz="1900" b="1" dirty="0">
                <a:solidFill>
                  <a:srgbClr val="0070C0"/>
                </a:solidFill>
                <a:latin typeface="Times New Roman" pitchFamily="18" charset="0"/>
                <a:cs typeface="Times New Roman" pitchFamily="18" charset="0"/>
              </a:rPr>
              <a:t>: 2 </a:t>
            </a:r>
            <a:r>
              <a:rPr lang="ru-RU" sz="1900" b="1" dirty="0">
                <a:solidFill>
                  <a:srgbClr val="0070C0"/>
                </a:solidFill>
                <a:latin typeface="Times New Roman" pitchFamily="18" charset="0"/>
                <a:cs typeface="Times New Roman" pitchFamily="18" charset="0"/>
              </a:rPr>
              <a:t>года 10 месяц</a:t>
            </a:r>
          </a:p>
          <a:p>
            <a:pPr marL="0" lvl="0" indent="0">
              <a:buNone/>
            </a:pPr>
            <a:r>
              <a:rPr lang="ru-RU" sz="1600" dirty="0">
                <a:latin typeface="Times New Roman" pitchFamily="18" charset="0"/>
                <a:cs typeface="Times New Roman" pitchFamily="18" charset="0"/>
              </a:rPr>
              <a:t>-</a:t>
            </a:r>
            <a:r>
              <a:rPr lang="ru-RU" sz="1600" u="sng" dirty="0">
                <a:latin typeface="Times New Roman" pitchFamily="18" charset="0"/>
                <a:cs typeface="Times New Roman" pitchFamily="18" charset="0"/>
              </a:rPr>
              <a:t>Лесное и лесопарковое хозяйство.</a:t>
            </a:r>
          </a:p>
          <a:p>
            <a:pPr marL="0" lvl="0" indent="0">
              <a:buNone/>
            </a:pPr>
            <a:r>
              <a:rPr lang="ru-RU" sz="1600" dirty="0">
                <a:latin typeface="Times New Roman" pitchFamily="18" charset="0"/>
                <a:cs typeface="Times New Roman" pitchFamily="18" charset="0"/>
              </a:rPr>
              <a:t>-</a:t>
            </a:r>
            <a:r>
              <a:rPr lang="ru-RU" sz="1600" u="sng" dirty="0">
                <a:latin typeface="Times New Roman" pitchFamily="18" charset="0"/>
                <a:cs typeface="Times New Roman" pitchFamily="18" charset="0"/>
              </a:rPr>
              <a:t>Технология переработки древесины. </a:t>
            </a:r>
          </a:p>
          <a:p>
            <a:pPr marL="0" lvl="0" indent="0">
              <a:buNone/>
            </a:pPr>
            <a:r>
              <a:rPr lang="ru-RU" sz="1500" u="sng" dirty="0">
                <a:latin typeface="Times New Roman" pitchFamily="18" charset="0"/>
                <a:cs typeface="Times New Roman" pitchFamily="18" charset="0"/>
              </a:rPr>
              <a:t>-Технология лесозаготовок</a:t>
            </a:r>
          </a:p>
          <a:p>
            <a:pPr marL="0" lvl="0" indent="0">
              <a:buNone/>
            </a:pPr>
            <a:endParaRPr lang="ru-RU" sz="1500" u="sng" dirty="0">
              <a:latin typeface="Times New Roman" pitchFamily="18" charset="0"/>
              <a:cs typeface="Times New Roman" pitchFamily="18" charset="0"/>
            </a:endParaRPr>
          </a:p>
        </p:txBody>
      </p:sp>
      <p:sp>
        <p:nvSpPr>
          <p:cNvPr id="5" name="TextBox 4"/>
          <p:cNvSpPr txBox="1"/>
          <p:nvPr/>
        </p:nvSpPr>
        <p:spPr>
          <a:xfrm>
            <a:off x="5220072" y="764704"/>
            <a:ext cx="3600400" cy="2308324"/>
          </a:xfrm>
          <a:prstGeom prst="rect">
            <a:avLst/>
          </a:prstGeom>
          <a:noFill/>
        </p:spPr>
        <p:txBody>
          <a:bodyPr wrap="square" rtlCol="0">
            <a:spAutoFit/>
          </a:bodyPr>
          <a:lstStyle/>
          <a:p>
            <a:r>
              <a:rPr lang="ru-RU" sz="1600" dirty="0">
                <a:latin typeface="Times New Roman" pitchFamily="18" charset="0"/>
                <a:cs typeface="Times New Roman" pitchFamily="18" charset="0"/>
              </a:rPr>
              <a:t>Адрес</a:t>
            </a:r>
            <a:r>
              <a:rPr lang="en-US" sz="1600" dirty="0">
                <a:latin typeface="Times New Roman" pitchFamily="18" charset="0"/>
                <a:cs typeface="Times New Roman" pitchFamily="18" charset="0"/>
              </a:rPr>
              <a:t>: </a:t>
            </a:r>
            <a:r>
              <a:rPr lang="ru-RU" sz="1600" dirty="0">
                <a:latin typeface="Times New Roman" pitchFamily="18" charset="0"/>
                <a:cs typeface="Times New Roman" pitchFamily="18" charset="0"/>
              </a:rPr>
              <a:t>Республика Коми, </a:t>
            </a:r>
          </a:p>
          <a:p>
            <a:r>
              <a:rPr lang="ru-RU" sz="1600" dirty="0">
                <a:latin typeface="Times New Roman" pitchFamily="18" charset="0"/>
                <a:cs typeface="Times New Roman" pitchFamily="18" charset="0"/>
              </a:rPr>
              <a:t>г. Сыктывкар,</a:t>
            </a:r>
            <a:r>
              <a:rPr lang="en-US" sz="1600" dirty="0">
                <a:latin typeface="Times New Roman" pitchFamily="18" charset="0"/>
                <a:cs typeface="Times New Roman" pitchFamily="18" charset="0"/>
              </a:rPr>
              <a:t> </a:t>
            </a:r>
            <a:r>
              <a:rPr lang="ru-RU" sz="1600" dirty="0">
                <a:latin typeface="Times New Roman" pitchFamily="18" charset="0"/>
                <a:cs typeface="Times New Roman" pitchFamily="18" charset="0"/>
              </a:rPr>
              <a:t>ул. Менделеева, д. 2/12</a:t>
            </a:r>
            <a:endParaRPr lang="en-US"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Тел.</a:t>
            </a:r>
            <a:r>
              <a:rPr lang="en-US" sz="1600" dirty="0">
                <a:latin typeface="Times New Roman" pitchFamily="18" charset="0"/>
                <a:cs typeface="Times New Roman" pitchFamily="18" charset="0"/>
              </a:rPr>
              <a:t>: </a:t>
            </a:r>
            <a:r>
              <a:rPr lang="ru-RU" sz="1600" dirty="0">
                <a:latin typeface="Times New Roman" pitchFamily="18" charset="0"/>
                <a:cs typeface="Times New Roman" pitchFamily="18" charset="0"/>
              </a:rPr>
              <a:t>62-50-53</a:t>
            </a:r>
            <a:endParaRPr lang="en-US"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Адрес приемной комиссии</a:t>
            </a:r>
            <a:r>
              <a:rPr lang="en-US" sz="1600" dirty="0">
                <a:latin typeface="Times New Roman" pitchFamily="18" charset="0"/>
                <a:cs typeface="Times New Roman" pitchFamily="18" charset="0"/>
              </a:rPr>
              <a:t>: </a:t>
            </a:r>
          </a:p>
          <a:p>
            <a:r>
              <a:rPr lang="ru-RU" sz="1600" dirty="0">
                <a:latin typeface="Times New Roman" pitchFamily="18" charset="0"/>
                <a:cs typeface="Times New Roman" pitchFamily="18" charset="0"/>
              </a:rPr>
              <a:t>пр.Бумажников, д.8, кабинет 110 (корпус 1) </a:t>
            </a:r>
          </a:p>
          <a:p>
            <a:r>
              <a:rPr lang="ru-RU" sz="1600" b="0" i="0" dirty="0">
                <a:solidFill>
                  <a:srgbClr val="303030"/>
                </a:solidFill>
                <a:effectLst/>
                <a:latin typeface="Times New Roman" panose="02020603050405020304" pitchFamily="18" charset="0"/>
                <a:cs typeface="Times New Roman" panose="02020603050405020304" pitchFamily="18" charset="0"/>
              </a:rPr>
              <a:t>Тел.</a:t>
            </a:r>
            <a:r>
              <a:rPr lang="en-US" sz="1600" b="0" i="0" dirty="0">
                <a:solidFill>
                  <a:srgbClr val="303030"/>
                </a:solidFill>
                <a:effectLst/>
                <a:latin typeface="Times New Roman" panose="02020603050405020304" pitchFamily="18" charset="0"/>
                <a:cs typeface="Times New Roman" panose="02020603050405020304" pitchFamily="18" charset="0"/>
              </a:rPr>
              <a:t>:</a:t>
            </a:r>
            <a:r>
              <a:rPr lang="ru-RU" sz="1600" dirty="0">
                <a:solidFill>
                  <a:srgbClr val="303030"/>
                </a:solidFill>
                <a:latin typeface="Times New Roman" panose="02020603050405020304" pitchFamily="18" charset="0"/>
                <a:cs typeface="Times New Roman" panose="02020603050405020304" pitchFamily="18" charset="0"/>
              </a:rPr>
              <a:t>8 </a:t>
            </a:r>
            <a:r>
              <a:rPr lang="ru-RU" sz="1600" b="0" i="0" dirty="0">
                <a:solidFill>
                  <a:srgbClr val="303030"/>
                </a:solidFill>
                <a:effectLst/>
                <a:latin typeface="Times New Roman" panose="02020603050405020304" pitchFamily="18" charset="0"/>
                <a:cs typeface="Times New Roman" panose="02020603050405020304" pitchFamily="18" charset="0"/>
              </a:rPr>
              <a:t>(904)208-26-12</a:t>
            </a:r>
          </a:p>
          <a:p>
            <a:r>
              <a:rPr lang="ru-RU" sz="1600" b="0" i="0" dirty="0">
                <a:solidFill>
                  <a:srgbClr val="303030"/>
                </a:solidFill>
                <a:effectLst/>
                <a:latin typeface="Times New Roman" panose="02020603050405020304" pitchFamily="18" charset="0"/>
                <a:cs typeface="Times New Roman" panose="02020603050405020304" pitchFamily="18" charset="0"/>
              </a:rPr>
              <a:t> </a:t>
            </a:r>
            <a:r>
              <a:rPr lang="ru-RU" sz="1600" b="0" i="0" dirty="0">
                <a:solidFill>
                  <a:srgbClr val="003300"/>
                </a:solidFill>
                <a:effectLst/>
                <a:highlight>
                  <a:srgbClr val="FFFFFF"/>
                </a:highlight>
                <a:latin typeface="Times New Roman" panose="02020603050405020304" pitchFamily="18" charset="0"/>
                <a:cs typeface="Times New Roman" panose="02020603050405020304" pitchFamily="18" charset="0"/>
              </a:rPr>
              <a:t>Адрес электронной почты</a:t>
            </a:r>
            <a:r>
              <a:rPr lang="en-US" sz="1600" b="0" i="0" dirty="0">
                <a:solidFill>
                  <a:srgbClr val="003300"/>
                </a:solidFill>
                <a:effectLst/>
                <a:highlight>
                  <a:srgbClr val="FFFFFF"/>
                </a:highlight>
                <a:latin typeface="Times New Roman" panose="02020603050405020304" pitchFamily="18" charset="0"/>
                <a:cs typeface="Times New Roman" panose="02020603050405020304" pitchFamily="18" charset="0"/>
              </a:rPr>
              <a:t>:</a:t>
            </a:r>
          </a:p>
          <a:p>
            <a:r>
              <a:rPr lang="ru-RU" sz="1600" b="0" i="0" dirty="0">
                <a:solidFill>
                  <a:srgbClr val="003300"/>
                </a:solidFill>
                <a:effectLst/>
                <a:highlight>
                  <a:srgbClr val="FFFFFF"/>
                </a:highlight>
                <a:latin typeface="Times New Roman" panose="02020603050405020304" pitchFamily="18" charset="0"/>
                <a:cs typeface="Times New Roman" panose="02020603050405020304" pitchFamily="18" charset="0"/>
              </a:rPr>
              <a:t> </a:t>
            </a:r>
            <a:r>
              <a:rPr lang="ru-RU" sz="1600" b="0" i="0" dirty="0">
                <a:solidFill>
                  <a:srgbClr val="00B0F0"/>
                </a:solidFill>
                <a:effectLst/>
                <a:highlight>
                  <a:srgbClr val="FFFFFF"/>
                </a:highlight>
                <a:latin typeface="Times New Roman" panose="02020603050405020304" pitchFamily="18" charset="0"/>
                <a:cs typeface="Times New Roman" panose="02020603050405020304" pitchFamily="18" charset="0"/>
              </a:rPr>
              <a:t>pk@slt-online.ru</a:t>
            </a:r>
            <a:endParaRPr lang="ru-RU" sz="1600" dirty="0">
              <a:solidFill>
                <a:srgbClr val="00B0F0"/>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206409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31224" cy="490065"/>
          </a:xfrm>
        </p:spPr>
        <p:txBody>
          <a:bodyPr>
            <a:normAutofit/>
          </a:bodyPr>
          <a:lstStyle/>
          <a:p>
            <a:r>
              <a:rPr lang="ru-RU" sz="2500" b="1" dirty="0">
                <a:solidFill>
                  <a:schemeClr val="tx2"/>
                </a:solidFill>
                <a:latin typeface="Times New Roman" panose="02020603050405020304" pitchFamily="18" charset="0"/>
                <a:cs typeface="Times New Roman" panose="02020603050405020304" pitchFamily="18" charset="0"/>
              </a:rPr>
              <a:t>Сыктывкарский лесопромышленный техникум</a:t>
            </a:r>
          </a:p>
        </p:txBody>
      </p:sp>
      <p:sp>
        <p:nvSpPr>
          <p:cNvPr id="3" name="Объект 2"/>
          <p:cNvSpPr>
            <a:spLocks noGrp="1"/>
          </p:cNvSpPr>
          <p:nvPr>
            <p:ph idx="1"/>
          </p:nvPr>
        </p:nvSpPr>
        <p:spPr>
          <a:xfrm>
            <a:off x="395536" y="3379161"/>
            <a:ext cx="8229600" cy="3002167"/>
          </a:xfrm>
        </p:spPr>
        <p:txBody>
          <a:bodyPr>
            <a:normAutofit lnSpcReduction="10000"/>
          </a:bodyPr>
          <a:lstStyle/>
          <a:p>
            <a:pPr marL="0" indent="0">
              <a:spcBef>
                <a:spcPts val="0"/>
              </a:spcBef>
              <a:buNone/>
            </a:pPr>
            <a:r>
              <a:rPr lang="ru-RU" sz="1800" b="1" dirty="0">
                <a:solidFill>
                  <a:srgbClr val="0070C0"/>
                </a:solidFill>
                <a:latin typeface="Times New Roman" pitchFamily="18" charset="0"/>
                <a:cs typeface="Times New Roman" pitchFamily="18" charset="0"/>
              </a:rPr>
              <a:t>Подготовка квалифицированных рабочих (служащих)</a:t>
            </a:r>
            <a:r>
              <a:rPr lang="en-US" sz="1800" b="1" dirty="0">
                <a:solidFill>
                  <a:srgbClr val="0070C0"/>
                </a:solidFill>
                <a:latin typeface="Times New Roman" pitchFamily="18" charset="0"/>
                <a:cs typeface="Times New Roman" pitchFamily="18" charset="0"/>
              </a:rPr>
              <a:t>:</a:t>
            </a:r>
            <a:endParaRPr lang="ru-RU" sz="1800" b="1" dirty="0">
              <a:solidFill>
                <a:srgbClr val="0070C0"/>
              </a:solidFill>
              <a:latin typeface="Times New Roman" pitchFamily="18" charset="0"/>
              <a:cs typeface="Times New Roman" pitchFamily="18" charset="0"/>
            </a:endParaRPr>
          </a:p>
          <a:p>
            <a:pPr marL="0" indent="0">
              <a:spcBef>
                <a:spcPts val="0"/>
              </a:spcBef>
              <a:buNone/>
            </a:pPr>
            <a:endParaRPr lang="en-US" sz="1400" b="1" dirty="0">
              <a:solidFill>
                <a:srgbClr val="C6E7FC">
                  <a:lumMod val="50000"/>
                </a:srgbClr>
              </a:solidFill>
              <a:latin typeface="Times New Roman" pitchFamily="18" charset="0"/>
              <a:cs typeface="Times New Roman" pitchFamily="18" charset="0"/>
            </a:endParaRPr>
          </a:p>
          <a:p>
            <a:pPr marL="0" indent="0" algn="just">
              <a:spcBef>
                <a:spcPts val="0"/>
              </a:spcBef>
              <a:buNone/>
            </a:pPr>
            <a:r>
              <a:rPr lang="ru-RU" sz="1600" u="sng" dirty="0">
                <a:latin typeface="Times New Roman" pitchFamily="18" charset="0"/>
                <a:cs typeface="Times New Roman" pitchFamily="18" charset="0"/>
              </a:rPr>
              <a:t>-Электромонтер по техническому обслуживанию и ремонту  оборудования подстанций и сетей , 1 год 10 мес.</a:t>
            </a:r>
          </a:p>
          <a:p>
            <a:pPr marL="0" lvl="0" indent="0" algn="just">
              <a:buNone/>
            </a:pPr>
            <a:r>
              <a:rPr lang="ru-RU" sz="1600" u="sng" dirty="0">
                <a:latin typeface="Times New Roman" pitchFamily="18" charset="0"/>
                <a:cs typeface="Times New Roman" pitchFamily="18" charset="0"/>
              </a:rPr>
              <a:t>Электромонтер по ремонту и обслуживанию электрооборудования, 1 год 10 мес. </a:t>
            </a:r>
          </a:p>
          <a:p>
            <a:pPr marL="0" lvl="0" indent="0" algn="just">
              <a:buNone/>
            </a:pPr>
            <a:r>
              <a:rPr lang="ru-RU" sz="1600" u="sng" dirty="0">
                <a:latin typeface="Times New Roman" pitchFamily="18" charset="0"/>
                <a:cs typeface="Times New Roman" pitchFamily="18" charset="0"/>
              </a:rPr>
              <a:t>-Сварщик ручной и частично механизированной сварки (наплавки), 1 год 10 мес.</a:t>
            </a:r>
            <a:endParaRPr lang="ru-RU" sz="1600" b="1" u="sng" dirty="0">
              <a:latin typeface="Times New Roman" pitchFamily="18" charset="0"/>
              <a:cs typeface="Times New Roman" pitchFamily="18" charset="0"/>
            </a:endParaRPr>
          </a:p>
          <a:p>
            <a:pPr marL="0" lvl="0" indent="0" algn="just">
              <a:buNone/>
            </a:pPr>
            <a:r>
              <a:rPr lang="ru-RU" sz="1600" u="sng" dirty="0">
                <a:latin typeface="Times New Roman" pitchFamily="18" charset="0"/>
                <a:cs typeface="Times New Roman" pitchFamily="18" charset="0"/>
              </a:rPr>
              <a:t>-Машинист лесозаготовительных и трелевочных машин, 1 год, 10 мес.</a:t>
            </a:r>
          </a:p>
          <a:p>
            <a:pPr marL="0" lvl="0" indent="0" algn="just">
              <a:buNone/>
            </a:pPr>
            <a:r>
              <a:rPr lang="ru-RU" sz="1600" u="sng" dirty="0">
                <a:latin typeface="Times New Roman" pitchFamily="18" charset="0"/>
                <a:cs typeface="Times New Roman" pitchFamily="18" charset="0"/>
              </a:rPr>
              <a:t>-Слесарь-наладчик контрольно-измерительных приборов и автоматики, 1 год 10 мес.</a:t>
            </a:r>
          </a:p>
          <a:p>
            <a:pPr marL="0" lvl="0" indent="0" algn="just">
              <a:buNone/>
            </a:pPr>
            <a:r>
              <a:rPr lang="ru-RU" sz="1600" u="sng" dirty="0">
                <a:latin typeface="Times New Roman" pitchFamily="18" charset="0"/>
                <a:cs typeface="Times New Roman" pitchFamily="18" charset="0"/>
              </a:rPr>
              <a:t>-Мастер по ремонту и обслуживанию автомобилей, 1 год 10 мес.</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1600" u="sng" dirty="0">
                <a:latin typeface="Times New Roman" pitchFamily="18" charset="0"/>
                <a:cs typeface="Times New Roman" pitchFamily="18" charset="0"/>
              </a:rPr>
              <a:t>-Оператор-станочник деревообрабатывающего оборудования, </a:t>
            </a:r>
            <a:r>
              <a:rPr kumimoji="0" lang="ru-RU" sz="1600" b="0" i="0" u="sng" strike="noStrike" kern="1200" cap="none" spc="0" normalizeH="0" baseline="0" noProof="0" dirty="0">
                <a:ln>
                  <a:noFill/>
                </a:ln>
                <a:effectLst/>
                <a:uLnTx/>
                <a:uFillTx/>
                <a:latin typeface="Times New Roman" pitchFamily="18" charset="0"/>
                <a:ea typeface="+mn-ea"/>
                <a:cs typeface="Times New Roman" pitchFamily="18" charset="0"/>
              </a:rPr>
              <a:t>1 год 10 мес.</a:t>
            </a:r>
          </a:p>
          <a:p>
            <a:pPr marL="0" lvl="0" indent="0" algn="just">
              <a:buNone/>
            </a:pPr>
            <a:r>
              <a:rPr lang="ru-RU" sz="1600" u="sng" dirty="0">
                <a:solidFill>
                  <a:srgbClr val="FF0000"/>
                </a:solidFill>
                <a:latin typeface="Times New Roman" pitchFamily="18" charset="0"/>
                <a:cs typeface="Times New Roman" pitchFamily="18" charset="0"/>
              </a:rPr>
              <a:t>  </a:t>
            </a:r>
            <a:endParaRPr lang="ru-RU" sz="1600" dirty="0">
              <a:solidFill>
                <a:srgbClr val="FF0000"/>
              </a:solidFill>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lum bright="20000"/>
            <a:extLst>
              <a:ext uri="{28A0092B-C50C-407E-A947-70E740481C1C}">
                <a14:useLocalDpi xmlns:a14="http://schemas.microsoft.com/office/drawing/2010/main" val="0"/>
              </a:ext>
            </a:extLst>
          </a:blip>
          <a:stretch>
            <a:fillRect/>
          </a:stretch>
        </p:blipFill>
        <p:spPr>
          <a:xfrm>
            <a:off x="179512" y="980728"/>
            <a:ext cx="4091790" cy="2398433"/>
          </a:xfrm>
          <a:prstGeom prst="rect">
            <a:avLst/>
          </a:prstGeom>
          <a:ln>
            <a:noFill/>
          </a:ln>
          <a:effectLst>
            <a:softEdge rad="112500"/>
          </a:effectLst>
        </p:spPr>
      </p:pic>
      <p:sp>
        <p:nvSpPr>
          <p:cNvPr id="4" name="TextBox 3">
            <a:extLst>
              <a:ext uri="{FF2B5EF4-FFF2-40B4-BE49-F238E27FC236}">
                <a16:creationId xmlns:a16="http://schemas.microsoft.com/office/drawing/2014/main" id="{7D59157A-3942-07F5-A5E2-F6112013E662}"/>
              </a:ext>
            </a:extLst>
          </p:cNvPr>
          <p:cNvSpPr txBox="1"/>
          <p:nvPr/>
        </p:nvSpPr>
        <p:spPr>
          <a:xfrm>
            <a:off x="5220072" y="764703"/>
            <a:ext cx="3466728" cy="1815882"/>
          </a:xfrm>
          <a:prstGeom prst="rect">
            <a:avLst/>
          </a:prstGeom>
          <a:noFill/>
        </p:spPr>
        <p:txBody>
          <a:bodyPr wrap="square" rtlCol="0">
            <a:spAutoFit/>
          </a:bodyPr>
          <a:lstStyle/>
          <a:p>
            <a:r>
              <a:rPr lang="ru-RU" sz="1600" dirty="0">
                <a:latin typeface="Times New Roman" pitchFamily="18" charset="0"/>
                <a:cs typeface="Times New Roman" pitchFamily="18" charset="0"/>
              </a:rPr>
              <a:t>Адрес</a:t>
            </a:r>
            <a:r>
              <a:rPr lang="en-US" sz="1600" dirty="0">
                <a:latin typeface="Times New Roman" pitchFamily="18" charset="0"/>
                <a:cs typeface="Times New Roman" pitchFamily="18" charset="0"/>
              </a:rPr>
              <a:t>: </a:t>
            </a:r>
            <a:r>
              <a:rPr lang="ru-RU" sz="1600" dirty="0">
                <a:latin typeface="Times New Roman" pitchFamily="18" charset="0"/>
                <a:cs typeface="Times New Roman" pitchFamily="18" charset="0"/>
              </a:rPr>
              <a:t>Республика Коми, </a:t>
            </a:r>
          </a:p>
          <a:p>
            <a:r>
              <a:rPr lang="ru-RU" sz="1600" dirty="0">
                <a:latin typeface="Times New Roman" pitchFamily="18" charset="0"/>
                <a:cs typeface="Times New Roman" pitchFamily="18" charset="0"/>
              </a:rPr>
              <a:t>г. Сыктывкар,</a:t>
            </a:r>
            <a:r>
              <a:rPr lang="en-US" sz="1600" dirty="0">
                <a:latin typeface="Times New Roman" pitchFamily="18" charset="0"/>
                <a:cs typeface="Times New Roman" pitchFamily="18" charset="0"/>
              </a:rPr>
              <a:t> </a:t>
            </a:r>
            <a:r>
              <a:rPr lang="ru-RU" sz="1600" dirty="0">
                <a:latin typeface="Times New Roman" pitchFamily="18" charset="0"/>
                <a:cs typeface="Times New Roman" pitchFamily="18" charset="0"/>
              </a:rPr>
              <a:t>ул. Менделеева, д. 2/12</a:t>
            </a:r>
            <a:endParaRPr lang="en-US"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Тел.</a:t>
            </a:r>
            <a:r>
              <a:rPr lang="en-US" sz="1600" dirty="0">
                <a:latin typeface="Times New Roman" pitchFamily="18" charset="0"/>
                <a:cs typeface="Times New Roman" pitchFamily="18" charset="0"/>
              </a:rPr>
              <a:t>: 62-94-28</a:t>
            </a:r>
            <a:r>
              <a:rPr lang="ru-RU" sz="1600" dirty="0">
                <a:latin typeface="Times New Roman" pitchFamily="18" charset="0"/>
                <a:cs typeface="Times New Roman" pitchFamily="18" charset="0"/>
              </a:rPr>
              <a:t>, 62-50-53</a:t>
            </a:r>
            <a:endParaRPr lang="en-US"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Адрес приемной комиссии</a:t>
            </a:r>
            <a:r>
              <a:rPr lang="en-US" sz="1600" dirty="0">
                <a:latin typeface="Times New Roman" pitchFamily="18" charset="0"/>
                <a:cs typeface="Times New Roman" pitchFamily="18" charset="0"/>
              </a:rPr>
              <a:t>: </a:t>
            </a:r>
          </a:p>
          <a:p>
            <a:r>
              <a:rPr lang="ru-RU" sz="1600" dirty="0">
                <a:latin typeface="Times New Roman" pitchFamily="18" charset="0"/>
                <a:cs typeface="Times New Roman" pitchFamily="18" charset="0"/>
              </a:rPr>
              <a:t>пр.Бумажников, д.8, кабинет 110 (корпус 1) </a:t>
            </a:r>
          </a:p>
          <a:p>
            <a:r>
              <a:rPr lang="ru-RU" sz="1600" b="0" i="0" dirty="0">
                <a:solidFill>
                  <a:srgbClr val="303030"/>
                </a:solidFill>
                <a:effectLst/>
                <a:latin typeface="Times New Roman" panose="02020603050405020304" pitchFamily="18" charset="0"/>
                <a:cs typeface="Times New Roman" panose="02020603050405020304" pitchFamily="18" charset="0"/>
              </a:rPr>
              <a:t>Тел.</a:t>
            </a:r>
            <a:r>
              <a:rPr lang="en-US" sz="1600" b="0" i="0" dirty="0">
                <a:solidFill>
                  <a:srgbClr val="303030"/>
                </a:solidFill>
                <a:effectLst/>
                <a:latin typeface="Times New Roman" panose="02020603050405020304" pitchFamily="18" charset="0"/>
                <a:cs typeface="Times New Roman" panose="02020603050405020304" pitchFamily="18" charset="0"/>
              </a:rPr>
              <a:t>:</a:t>
            </a:r>
            <a:r>
              <a:rPr lang="ru-RU" sz="1600" b="0" i="0" dirty="0">
                <a:solidFill>
                  <a:srgbClr val="303030"/>
                </a:solidFill>
                <a:effectLst/>
                <a:latin typeface="Times New Roman" panose="02020603050405020304" pitchFamily="18" charset="0"/>
                <a:cs typeface="Times New Roman" panose="02020603050405020304" pitchFamily="18" charset="0"/>
              </a:rPr>
              <a:t>7(904)8640350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235835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lum bright="30000"/>
            <a:extLst>
              <a:ext uri="{28A0092B-C50C-407E-A947-70E740481C1C}">
                <a14:useLocalDpi xmlns:a14="http://schemas.microsoft.com/office/drawing/2010/main" val="0"/>
              </a:ext>
            </a:extLst>
          </a:blip>
          <a:stretch>
            <a:fillRect/>
          </a:stretch>
        </p:blipFill>
        <p:spPr>
          <a:xfrm>
            <a:off x="107504" y="620688"/>
            <a:ext cx="3960440" cy="2855139"/>
          </a:xfrm>
          <a:prstGeom prst="rect">
            <a:avLst/>
          </a:prstGeom>
          <a:ln>
            <a:noFill/>
          </a:ln>
          <a:effectLst>
            <a:softEdge rad="112500"/>
          </a:effectLst>
        </p:spPr>
      </p:pic>
      <p:sp>
        <p:nvSpPr>
          <p:cNvPr id="2" name="Заголовок 1"/>
          <p:cNvSpPr>
            <a:spLocks noGrp="1"/>
          </p:cNvSpPr>
          <p:nvPr>
            <p:ph type="title"/>
          </p:nvPr>
        </p:nvSpPr>
        <p:spPr>
          <a:xfrm>
            <a:off x="457200" y="274638"/>
            <a:ext cx="8229600" cy="634082"/>
          </a:xfrm>
        </p:spPr>
        <p:txBody>
          <a:bodyPr>
            <a:normAutofit fontScale="90000"/>
          </a:bodyPr>
          <a:lstStyle/>
          <a:p>
            <a:r>
              <a:rPr lang="ru-RU" sz="2800" b="1" dirty="0">
                <a:solidFill>
                  <a:schemeClr val="tx2"/>
                </a:solidFill>
                <a:latin typeface="Times New Roman" panose="02020603050405020304" pitchFamily="18" charset="0"/>
                <a:cs typeface="Times New Roman" panose="02020603050405020304" pitchFamily="18" charset="0"/>
              </a:rPr>
              <a:t>Коми республиканский агропромышленный техникум им.Н.В.Оплеснина</a:t>
            </a:r>
          </a:p>
        </p:txBody>
      </p:sp>
      <p:sp>
        <p:nvSpPr>
          <p:cNvPr id="3" name="Объект 2"/>
          <p:cNvSpPr>
            <a:spLocks noGrp="1"/>
          </p:cNvSpPr>
          <p:nvPr>
            <p:ph idx="1"/>
          </p:nvPr>
        </p:nvSpPr>
        <p:spPr>
          <a:xfrm>
            <a:off x="251520" y="3212976"/>
            <a:ext cx="8229600" cy="3456384"/>
          </a:xfrm>
        </p:spPr>
        <p:txBody>
          <a:bodyPr>
            <a:normAutofit/>
          </a:bodyPr>
          <a:lstStyle/>
          <a:p>
            <a:pPr marL="0" indent="0">
              <a:buNone/>
            </a:pPr>
            <a:r>
              <a:rPr lang="ru-RU" sz="1800" b="1" dirty="0">
                <a:solidFill>
                  <a:srgbClr val="0070C0"/>
                </a:solidFill>
                <a:latin typeface="Times New Roman" pitchFamily="18" charset="0"/>
                <a:cs typeface="Times New Roman" pitchFamily="18" charset="0"/>
              </a:rPr>
              <a:t>Программы подготовки специалистов среднего звена</a:t>
            </a:r>
            <a:r>
              <a:rPr lang="en-US" sz="1800" b="1" dirty="0">
                <a:solidFill>
                  <a:srgbClr val="0070C0"/>
                </a:solidFill>
                <a:latin typeface="Times New Roman" pitchFamily="18" charset="0"/>
                <a:cs typeface="Times New Roman" pitchFamily="18" charset="0"/>
              </a:rPr>
              <a:t>:</a:t>
            </a:r>
            <a:endParaRPr lang="ru-RU" sz="1800" b="1" dirty="0">
              <a:solidFill>
                <a:srgbClr val="0070C0"/>
              </a:solidFill>
              <a:latin typeface="Times New Roman" pitchFamily="18" charset="0"/>
              <a:cs typeface="Times New Roman" pitchFamily="18" charset="0"/>
            </a:endParaRPr>
          </a:p>
          <a:p>
            <a:pPr marL="0" indent="0">
              <a:buNone/>
            </a:pPr>
            <a:r>
              <a:rPr lang="ru-RU" sz="1500" u="sng" dirty="0">
                <a:latin typeface="Times New Roman" pitchFamily="18" charset="0"/>
                <a:cs typeface="Times New Roman" pitchFamily="18" charset="0"/>
              </a:rPr>
              <a:t>-Эксплуатация и ремонт сельскохозяйственной техники и оборудования, 3 года 10 мес.</a:t>
            </a:r>
          </a:p>
          <a:p>
            <a:pPr marL="0" indent="0">
              <a:buNone/>
            </a:pPr>
            <a:r>
              <a:rPr lang="ru-RU" sz="1500" dirty="0">
                <a:latin typeface="Times New Roman" pitchFamily="18" charset="0"/>
                <a:cs typeface="Times New Roman" pitchFamily="18" charset="0"/>
              </a:rPr>
              <a:t>-</a:t>
            </a:r>
            <a:r>
              <a:rPr lang="ru-RU" sz="1500" u="sng" dirty="0">
                <a:latin typeface="Times New Roman" pitchFamily="18" charset="0"/>
                <a:cs typeface="Times New Roman" pitchFamily="18" charset="0"/>
              </a:rPr>
              <a:t>Технология продуктов питания животного происхождения, 3 года 10 мес.</a:t>
            </a:r>
          </a:p>
          <a:p>
            <a:pPr marL="0" indent="0" algn="just">
              <a:buNone/>
            </a:pPr>
            <a:r>
              <a:rPr lang="ru-RU" sz="1500" b="1" u="sng" dirty="0">
                <a:latin typeface="Times New Roman" pitchFamily="18" charset="0"/>
                <a:cs typeface="Times New Roman" pitchFamily="18" charset="0"/>
              </a:rPr>
              <a:t>-</a:t>
            </a:r>
            <a:r>
              <a:rPr lang="ru-RU" sz="1500" u="sng" dirty="0">
                <a:latin typeface="Times New Roman" pitchFamily="18" charset="0"/>
                <a:cs typeface="Times New Roman" pitchFamily="18" charset="0"/>
              </a:rPr>
              <a:t>Ветеринария, 3 года 10 мес.</a:t>
            </a:r>
          </a:p>
          <a:p>
            <a:pPr marL="0" indent="0" algn="just">
              <a:buNone/>
            </a:pPr>
            <a:r>
              <a:rPr lang="ru-RU" sz="1500" dirty="0">
                <a:latin typeface="Times New Roman" pitchFamily="18" charset="0"/>
                <a:cs typeface="Times New Roman" pitchFamily="18" charset="0"/>
              </a:rPr>
              <a:t>-</a:t>
            </a:r>
            <a:r>
              <a:rPr lang="ru-RU" sz="1500" u="sng" dirty="0">
                <a:latin typeface="Times New Roman" pitchFamily="18" charset="0"/>
                <a:cs typeface="Times New Roman" pitchFamily="18" charset="0"/>
              </a:rPr>
              <a:t>Юриспруденция (внебюджет)</a:t>
            </a:r>
            <a:r>
              <a:rPr lang="en-US" sz="1500" dirty="0">
                <a:latin typeface="Times New Roman" pitchFamily="18" charset="0"/>
                <a:cs typeface="Times New Roman" pitchFamily="18" charset="0"/>
              </a:rPr>
              <a:t>;</a:t>
            </a:r>
            <a:r>
              <a:rPr lang="ru-RU" sz="1500" dirty="0">
                <a:latin typeface="Times New Roman" pitchFamily="18" charset="0"/>
                <a:cs typeface="Times New Roman" pitchFamily="18" charset="0"/>
              </a:rPr>
              <a:t> 9, 11 класс.</a:t>
            </a:r>
          </a:p>
          <a:p>
            <a:pPr marL="0" indent="0" algn="just">
              <a:buNone/>
            </a:pPr>
            <a:r>
              <a:rPr lang="ru-RU" sz="1800" b="1" dirty="0">
                <a:solidFill>
                  <a:srgbClr val="0070C0"/>
                </a:solidFill>
                <a:latin typeface="Times New Roman" pitchFamily="18" charset="0"/>
                <a:cs typeface="Times New Roman" pitchFamily="18" charset="0"/>
              </a:rPr>
              <a:t>Программы подготовки квалифицированных рабочих, </a:t>
            </a:r>
            <a:r>
              <a:rPr lang="en-US" sz="1800" b="1" dirty="0">
                <a:solidFill>
                  <a:srgbClr val="0070C0"/>
                </a:solidFill>
                <a:latin typeface="Times New Roman" pitchFamily="18" charset="0"/>
                <a:cs typeface="Times New Roman" pitchFamily="18" charset="0"/>
              </a:rPr>
              <a:t>c</a:t>
            </a:r>
            <a:r>
              <a:rPr lang="ru-RU" sz="1800" b="1" dirty="0">
                <a:solidFill>
                  <a:srgbClr val="0070C0"/>
                </a:solidFill>
                <a:latin typeface="Times New Roman" pitchFamily="18" charset="0"/>
                <a:cs typeface="Times New Roman" pitchFamily="18" charset="0"/>
              </a:rPr>
              <a:t>лужащих</a:t>
            </a:r>
            <a:r>
              <a:rPr lang="en-US" sz="1800" b="1" dirty="0">
                <a:solidFill>
                  <a:srgbClr val="0070C0"/>
                </a:solidFill>
                <a:latin typeface="Times New Roman" pitchFamily="18" charset="0"/>
                <a:cs typeface="Times New Roman" pitchFamily="18" charset="0"/>
              </a:rPr>
              <a:t>:</a:t>
            </a:r>
            <a:endParaRPr lang="ru-RU" sz="1800" b="1" dirty="0">
              <a:solidFill>
                <a:srgbClr val="0070C0"/>
              </a:solidFill>
              <a:latin typeface="Times New Roman" pitchFamily="18" charset="0"/>
              <a:cs typeface="Times New Roman" pitchFamily="18" charset="0"/>
            </a:endParaRPr>
          </a:p>
          <a:p>
            <a:pPr marL="0" indent="0" algn="just">
              <a:buNone/>
            </a:pPr>
            <a:r>
              <a:rPr lang="ru-RU" sz="1500" b="1" u="sng" dirty="0">
                <a:latin typeface="Times New Roman" pitchFamily="18" charset="0"/>
                <a:cs typeface="Times New Roman" pitchFamily="18" charset="0"/>
              </a:rPr>
              <a:t>-</a:t>
            </a:r>
            <a:r>
              <a:rPr lang="ru-RU" sz="1500" u="sng" dirty="0">
                <a:latin typeface="Times New Roman" pitchFamily="18" charset="0"/>
                <a:cs typeface="Times New Roman" pitchFamily="18" charset="0"/>
              </a:rPr>
              <a:t>Мастер по ремонту и обслуживанию автомобилей, 1 год 10 мес.</a:t>
            </a:r>
          </a:p>
          <a:p>
            <a:pPr marL="0" indent="0" algn="just">
              <a:buNone/>
            </a:pPr>
            <a:r>
              <a:rPr lang="ru-RU" sz="1500" u="sng" dirty="0">
                <a:latin typeface="Times New Roman" pitchFamily="18" charset="0"/>
                <a:cs typeface="Times New Roman" pitchFamily="18" charset="0"/>
              </a:rPr>
              <a:t>-Мастер сельскохозяйственного производства, 1 год 10 мес. </a:t>
            </a:r>
          </a:p>
          <a:p>
            <a:pPr marL="0" indent="0" algn="just">
              <a:buNone/>
            </a:pPr>
            <a:r>
              <a:rPr lang="ru-RU" sz="1500" u="sng" dirty="0">
                <a:latin typeface="Times New Roman" pitchFamily="18" charset="0"/>
                <a:cs typeface="Times New Roman" pitchFamily="18" charset="0"/>
              </a:rPr>
              <a:t>-Повар, кондитер, 2 года 10 мес.</a:t>
            </a:r>
            <a:endParaRPr lang="en-US" sz="1500" u="sng" dirty="0">
              <a:latin typeface="Times New Roman" pitchFamily="18" charset="0"/>
              <a:cs typeface="Times New Roman" pitchFamily="18" charset="0"/>
            </a:endParaRPr>
          </a:p>
          <a:p>
            <a:pPr marL="0" indent="0" algn="just">
              <a:buNone/>
            </a:pPr>
            <a:r>
              <a:rPr lang="en-US" sz="1500" u="sng" dirty="0">
                <a:latin typeface="Times New Roman" pitchFamily="18" charset="0"/>
                <a:cs typeface="Times New Roman" pitchFamily="18" charset="0"/>
              </a:rPr>
              <a:t>-</a:t>
            </a:r>
            <a:r>
              <a:rPr lang="ru-RU" sz="1500" u="sng" dirty="0">
                <a:latin typeface="Times New Roman" pitchFamily="18" charset="0"/>
                <a:cs typeface="Times New Roman" pitchFamily="18" charset="0"/>
              </a:rPr>
              <a:t>Мастер слесарных работ, 2 года 10 мес.</a:t>
            </a:r>
          </a:p>
        </p:txBody>
      </p:sp>
      <p:sp>
        <p:nvSpPr>
          <p:cNvPr id="5" name="Прямоугольник 4"/>
          <p:cNvSpPr/>
          <p:nvPr/>
        </p:nvSpPr>
        <p:spPr>
          <a:xfrm>
            <a:off x="4427984" y="980728"/>
            <a:ext cx="4572000" cy="1569660"/>
          </a:xfrm>
          <a:prstGeom prst="rect">
            <a:avLst/>
          </a:prstGeom>
        </p:spPr>
        <p:txBody>
          <a:bodyPr>
            <a:spAutoFit/>
          </a:bodyPr>
          <a:lstStyle/>
          <a:p>
            <a:r>
              <a:rPr lang="ru-RU" sz="1600" dirty="0">
                <a:latin typeface="Times New Roman" pitchFamily="18" charset="0"/>
                <a:cs typeface="Times New Roman" pitchFamily="18" charset="0"/>
              </a:rPr>
              <a:t>Адрес</a:t>
            </a:r>
            <a:r>
              <a:rPr lang="en-US" sz="1600" dirty="0">
                <a:latin typeface="Times New Roman" pitchFamily="18" charset="0"/>
                <a:cs typeface="Times New Roman" pitchFamily="18" charset="0"/>
              </a:rPr>
              <a:t>:</a:t>
            </a:r>
            <a:r>
              <a:rPr lang="ru-RU" sz="1600" dirty="0">
                <a:latin typeface="Times New Roman" pitchFamily="18" charset="0"/>
                <a:cs typeface="Times New Roman" pitchFamily="18" charset="0"/>
              </a:rPr>
              <a:t> 168220, Республика Коми, Сыктывдинский район, с.Выльгорт, ул.Тимирязева, д.36</a:t>
            </a:r>
          </a:p>
          <a:p>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Телефон/факс:</a:t>
            </a:r>
          </a:p>
          <a:p>
            <a:r>
              <a:rPr lang="ru-RU" sz="1600" dirty="0">
                <a:latin typeface="Times New Roman" pitchFamily="18" charset="0"/>
                <a:cs typeface="Times New Roman" pitchFamily="18" charset="0"/>
              </a:rPr>
              <a:t>8(82130)7-1</a:t>
            </a:r>
            <a:r>
              <a:rPr lang="en-US" sz="1600" dirty="0">
                <a:latin typeface="Times New Roman" pitchFamily="18" charset="0"/>
                <a:cs typeface="Times New Roman" pitchFamily="18" charset="0"/>
              </a:rPr>
              <a:t>0</a:t>
            </a:r>
            <a:r>
              <a:rPr lang="ru-RU" sz="1600" dirty="0">
                <a:latin typeface="Times New Roman" pitchFamily="18" charset="0"/>
                <a:cs typeface="Times New Roman" pitchFamily="18" charset="0"/>
              </a:rPr>
              <a:t>-7</a:t>
            </a:r>
            <a:r>
              <a:rPr lang="en-US" sz="1600" dirty="0">
                <a:latin typeface="Times New Roman" pitchFamily="18" charset="0"/>
                <a:cs typeface="Times New Roman" pitchFamily="18" charset="0"/>
              </a:rPr>
              <a:t>9</a:t>
            </a:r>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hlinkClick r:id="rId3"/>
              </a:rPr>
              <a:t>E-mail: </a:t>
            </a:r>
            <a:r>
              <a:rPr lang="ru-RU" sz="1600" dirty="0">
                <a:latin typeface="Times New Roman" pitchFamily="18" charset="0"/>
                <a:cs typeface="Times New Roman" pitchFamily="18" charset="0"/>
                <a:hlinkClick r:id="rId3"/>
              </a:rPr>
              <a:t>krapt@minobr.rkomi.ru</a:t>
            </a:r>
            <a:r>
              <a:rPr lang="ru-RU" sz="1600" dirty="0">
                <a:latin typeface="Times New Roman" pitchFamily="18" charset="0"/>
                <a:cs typeface="Times New Roman" pitchFamily="18" charset="0"/>
              </a:rPr>
              <a:t> </a:t>
            </a:r>
          </a:p>
        </p:txBody>
      </p:sp>
    </p:spTree>
    <p:extLst>
      <p:ext uri="{BB962C8B-B14F-4D97-AF65-F5344CB8AC3E}">
        <p14:creationId xmlns:p14="http://schemas.microsoft.com/office/powerpoint/2010/main" val="1915779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lum bright="20000"/>
            <a:extLst>
              <a:ext uri="{28A0092B-C50C-407E-A947-70E740481C1C}">
                <a14:useLocalDpi xmlns:a14="http://schemas.microsoft.com/office/drawing/2010/main" val="0"/>
              </a:ext>
            </a:extLst>
          </a:blip>
          <a:stretch>
            <a:fillRect/>
          </a:stretch>
        </p:blipFill>
        <p:spPr>
          <a:xfrm>
            <a:off x="251520" y="476672"/>
            <a:ext cx="3528392" cy="3152293"/>
          </a:xfrm>
          <a:prstGeom prst="rect">
            <a:avLst/>
          </a:prstGeom>
          <a:ln>
            <a:noFill/>
          </a:ln>
          <a:effectLst>
            <a:softEdge rad="112500"/>
          </a:effectLst>
        </p:spPr>
      </p:pic>
      <p:sp>
        <p:nvSpPr>
          <p:cNvPr id="2" name="Заголовок 1"/>
          <p:cNvSpPr>
            <a:spLocks noGrp="1"/>
          </p:cNvSpPr>
          <p:nvPr>
            <p:ph type="title"/>
          </p:nvPr>
        </p:nvSpPr>
        <p:spPr>
          <a:xfrm>
            <a:off x="467544" y="-99392"/>
            <a:ext cx="8229600" cy="850106"/>
          </a:xfrm>
        </p:spPr>
        <p:txBody>
          <a:bodyPr>
            <a:normAutofit/>
          </a:bodyPr>
          <a:lstStyle/>
          <a:p>
            <a:r>
              <a:rPr lang="ru-RU" sz="2500" b="1" dirty="0">
                <a:solidFill>
                  <a:schemeClr val="tx2"/>
                </a:solidFill>
                <a:latin typeface="Times New Roman" panose="02020603050405020304" pitchFamily="18" charset="0"/>
                <a:cs typeface="Times New Roman" panose="02020603050405020304" pitchFamily="18" charset="0"/>
              </a:rPr>
              <a:t>Сыктывкарский торгово-экономический колледж</a:t>
            </a:r>
          </a:p>
        </p:txBody>
      </p:sp>
      <p:sp>
        <p:nvSpPr>
          <p:cNvPr id="3" name="Объект 2"/>
          <p:cNvSpPr>
            <a:spLocks noGrp="1"/>
          </p:cNvSpPr>
          <p:nvPr>
            <p:ph idx="1"/>
          </p:nvPr>
        </p:nvSpPr>
        <p:spPr>
          <a:xfrm>
            <a:off x="395536" y="3356992"/>
            <a:ext cx="8640960" cy="3384376"/>
          </a:xfrm>
        </p:spPr>
        <p:txBody>
          <a:bodyPr>
            <a:normAutofit/>
          </a:bodyPr>
          <a:lstStyle/>
          <a:p>
            <a:pPr marL="0" indent="0" algn="just">
              <a:buNone/>
            </a:pPr>
            <a:r>
              <a:rPr lang="ru-RU" sz="1400" b="1" dirty="0">
                <a:solidFill>
                  <a:srgbClr val="0070C0"/>
                </a:solidFill>
                <a:latin typeface="Times New Roman" pitchFamily="18" charset="0"/>
                <a:cs typeface="Times New Roman" pitchFamily="18" charset="0"/>
              </a:rPr>
              <a:t>Специальность</a:t>
            </a:r>
            <a:r>
              <a:rPr lang="en-US" sz="1400" b="1" dirty="0">
                <a:solidFill>
                  <a:srgbClr val="0070C0"/>
                </a:solidFill>
                <a:latin typeface="Times New Roman" pitchFamily="18" charset="0"/>
                <a:cs typeface="Times New Roman" pitchFamily="18" charset="0"/>
              </a:rPr>
              <a:t>/</a:t>
            </a:r>
            <a:r>
              <a:rPr lang="ru-RU" sz="1400" b="1" dirty="0">
                <a:solidFill>
                  <a:srgbClr val="0070C0"/>
                </a:solidFill>
                <a:latin typeface="Times New Roman" pitchFamily="18" charset="0"/>
                <a:cs typeface="Times New Roman" pitchFamily="18" charset="0"/>
              </a:rPr>
              <a:t>Профессия</a:t>
            </a:r>
            <a:r>
              <a:rPr lang="en-US" sz="1400" b="1" dirty="0">
                <a:solidFill>
                  <a:srgbClr val="0070C0"/>
                </a:solidFill>
                <a:latin typeface="Times New Roman" pitchFamily="18" charset="0"/>
                <a:cs typeface="Times New Roman" pitchFamily="18" charset="0"/>
              </a:rPr>
              <a:t>:</a:t>
            </a:r>
          </a:p>
          <a:p>
            <a:pPr marL="0" indent="0" algn="just">
              <a:buNone/>
            </a:pPr>
            <a:r>
              <a:rPr lang="en-US" sz="1400" dirty="0">
                <a:solidFill>
                  <a:srgbClr val="0070C0"/>
                </a:solidFill>
                <a:latin typeface="Times New Roman" pitchFamily="18" charset="0"/>
                <a:cs typeface="Times New Roman" pitchFamily="18" charset="0"/>
              </a:rPr>
              <a:t>-</a:t>
            </a:r>
            <a:r>
              <a:rPr lang="ru-RU" sz="1400" u="sng" dirty="0">
                <a:latin typeface="Times New Roman" pitchFamily="18" charset="0"/>
                <a:cs typeface="Times New Roman" pitchFamily="18" charset="0"/>
              </a:rPr>
              <a:t>Экономика и бухучет </a:t>
            </a:r>
            <a:r>
              <a:rPr lang="ru-RU" sz="1400" dirty="0">
                <a:latin typeface="Times New Roman" pitchFamily="18" charset="0"/>
                <a:cs typeface="Times New Roman" pitchFamily="18" charset="0"/>
              </a:rPr>
              <a:t>(по отраслям). Бухгалтер.</a:t>
            </a:r>
          </a:p>
          <a:p>
            <a:pPr marL="0" indent="0" algn="just">
              <a:buNone/>
            </a:pPr>
            <a:r>
              <a:rPr lang="ru-RU" sz="1400" dirty="0">
                <a:latin typeface="Times New Roman" pitchFamily="18" charset="0"/>
                <a:cs typeface="Times New Roman" pitchFamily="18" charset="0"/>
              </a:rPr>
              <a:t>-</a:t>
            </a:r>
            <a:r>
              <a:rPr lang="ru-RU" sz="1400" u="sng" dirty="0">
                <a:latin typeface="Times New Roman" pitchFamily="18" charset="0"/>
                <a:cs typeface="Times New Roman" pitchFamily="18" charset="0"/>
              </a:rPr>
              <a:t>Информационные системы и программирование.</a:t>
            </a:r>
            <a:r>
              <a:rPr lang="ru-RU" sz="1400" dirty="0">
                <a:latin typeface="Times New Roman" pitchFamily="18" charset="0"/>
                <a:cs typeface="Times New Roman" pitchFamily="18" charset="0"/>
              </a:rPr>
              <a:t> Программист.</a:t>
            </a:r>
          </a:p>
          <a:p>
            <a:pPr marL="0" indent="0" algn="just">
              <a:buNone/>
            </a:pPr>
            <a:r>
              <a:rPr lang="ru-RU" sz="1400" u="sng" dirty="0">
                <a:latin typeface="Times New Roman" pitchFamily="18" charset="0"/>
                <a:cs typeface="Times New Roman" pitchFamily="18" charset="0"/>
              </a:rPr>
              <a:t>-Операционная деятельность в логистике </a:t>
            </a:r>
            <a:r>
              <a:rPr lang="ru-RU" sz="1400" dirty="0">
                <a:latin typeface="Times New Roman" pitchFamily="18" charset="0"/>
                <a:cs typeface="Times New Roman" pitchFamily="18" charset="0"/>
              </a:rPr>
              <a:t>(Операционный логист).</a:t>
            </a:r>
          </a:p>
          <a:p>
            <a:pPr marL="0" indent="0" algn="just">
              <a:buNone/>
            </a:pPr>
            <a:r>
              <a:rPr lang="ru-RU" sz="1400" u="sng" dirty="0">
                <a:latin typeface="Times New Roman" pitchFamily="18" charset="0"/>
                <a:cs typeface="Times New Roman" pitchFamily="18" charset="0"/>
              </a:rPr>
              <a:t>-Торговое дело (Специалист торгового дела).</a:t>
            </a:r>
            <a:endParaRPr lang="ru-RU" sz="1400" dirty="0">
              <a:latin typeface="Times New Roman" pitchFamily="18" charset="0"/>
              <a:cs typeface="Times New Roman" pitchFamily="18" charset="0"/>
            </a:endParaRPr>
          </a:p>
          <a:p>
            <a:pPr marL="0" indent="0" algn="just">
              <a:buNone/>
            </a:pPr>
            <a:r>
              <a:rPr lang="ru-RU" sz="1400" u="sng" dirty="0">
                <a:latin typeface="Times New Roman" pitchFamily="18" charset="0"/>
                <a:cs typeface="Times New Roman" pitchFamily="18" charset="0"/>
              </a:rPr>
              <a:t>-Финансы (финансист).</a:t>
            </a:r>
          </a:p>
          <a:p>
            <a:pPr marL="0" indent="0" algn="just">
              <a:buNone/>
            </a:pPr>
            <a:r>
              <a:rPr lang="ru-RU" sz="1400" u="sng" dirty="0">
                <a:latin typeface="Times New Roman" pitchFamily="18" charset="0"/>
                <a:cs typeface="Times New Roman" pitchFamily="18" charset="0"/>
              </a:rPr>
              <a:t>-Повар, кондитер.</a:t>
            </a:r>
          </a:p>
          <a:p>
            <a:pPr marL="0" indent="0" algn="just">
              <a:buNone/>
            </a:pPr>
            <a:r>
              <a:rPr lang="ru-RU" sz="1400" u="sng" dirty="0">
                <a:latin typeface="Times New Roman" pitchFamily="18" charset="0"/>
                <a:cs typeface="Times New Roman" pitchFamily="18" charset="0"/>
              </a:rPr>
              <a:t>-Поварское и кондитерское дело (специалист по поварскому и кондитерскому делу).</a:t>
            </a:r>
            <a:endParaRPr lang="ru-RU" sz="1400" dirty="0">
              <a:latin typeface="Times New Roman" pitchFamily="18" charset="0"/>
              <a:cs typeface="Times New Roman" pitchFamily="18" charset="0"/>
            </a:endParaRPr>
          </a:p>
          <a:p>
            <a:pPr marL="0" indent="0" algn="just">
              <a:buNone/>
            </a:pPr>
            <a:r>
              <a:rPr lang="ru-RU" sz="1400" dirty="0">
                <a:latin typeface="Times New Roman" pitchFamily="18" charset="0"/>
                <a:cs typeface="Times New Roman" pitchFamily="18" charset="0"/>
              </a:rPr>
              <a:t>--</a:t>
            </a:r>
            <a:r>
              <a:rPr lang="ru-RU" sz="1400" u="sng" dirty="0">
                <a:latin typeface="Times New Roman" pitchFamily="18" charset="0"/>
                <a:cs typeface="Times New Roman" pitchFamily="18" charset="0"/>
              </a:rPr>
              <a:t>Туризм и гостеприимство (</a:t>
            </a:r>
            <a:r>
              <a:rPr lang="ru-RU" sz="1400" dirty="0">
                <a:latin typeface="Times New Roman" pitchFamily="18" charset="0"/>
                <a:cs typeface="Times New Roman" pitchFamily="18" charset="0"/>
              </a:rPr>
              <a:t>Специалист по туризму и гостеприимству).</a:t>
            </a:r>
          </a:p>
          <a:p>
            <a:pPr marL="0" indent="0" algn="just">
              <a:buNone/>
            </a:pPr>
            <a:r>
              <a:rPr kumimoji="0" lang="ru-RU" sz="1400" b="1" i="0" u="sng"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На договорной основе</a:t>
            </a:r>
            <a:r>
              <a:rPr kumimoji="0" lang="en-US" sz="1400" b="1" i="0" u="sng"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a:t>
            </a:r>
            <a:endParaRPr lang="ru-RU" sz="1400" b="1" u="sng" dirty="0">
              <a:solidFill>
                <a:srgbClr val="0070C0"/>
              </a:solidFill>
              <a:latin typeface="Times New Roman" pitchFamily="18" charset="0"/>
              <a:cs typeface="Times New Roman" pitchFamily="18" charset="0"/>
            </a:endParaRPr>
          </a:p>
          <a:p>
            <a:pPr marL="0" indent="0" algn="just">
              <a:buNone/>
            </a:pPr>
            <a:r>
              <a:rPr lang="ru-RU" sz="1400" u="sng" dirty="0">
                <a:latin typeface="Times New Roman" pitchFamily="18" charset="0"/>
                <a:cs typeface="Times New Roman" pitchFamily="18" charset="0"/>
              </a:rPr>
              <a:t>-Право и организация социального обеспечения </a:t>
            </a:r>
            <a:r>
              <a:rPr lang="ru-RU" sz="1400" dirty="0">
                <a:latin typeface="Times New Roman" pitchFamily="18" charset="0"/>
                <a:cs typeface="Times New Roman" pitchFamily="18" charset="0"/>
              </a:rPr>
              <a:t>(Юрист).</a:t>
            </a:r>
            <a:endParaRPr lang="en-US" sz="1400" dirty="0">
              <a:latin typeface="Times New Roman" pitchFamily="18" charset="0"/>
              <a:cs typeface="Times New Roman" pitchFamily="18" charset="0"/>
            </a:endParaRPr>
          </a:p>
          <a:p>
            <a:pPr marL="0" indent="0" algn="just">
              <a:buNone/>
            </a:pPr>
            <a:r>
              <a:rPr lang="en-US" sz="1400" dirty="0">
                <a:latin typeface="Times New Roman" pitchFamily="18" charset="0"/>
                <a:cs typeface="Times New Roman" pitchFamily="18" charset="0"/>
              </a:rPr>
              <a:t>-</a:t>
            </a:r>
            <a:r>
              <a:rPr lang="ru-RU" sz="1400" u="sng" dirty="0">
                <a:latin typeface="Times New Roman" pitchFamily="18" charset="0"/>
                <a:cs typeface="Times New Roman" pitchFamily="18" charset="0"/>
              </a:rPr>
              <a:t>Экономика и бухучет (по отраслям).</a:t>
            </a:r>
          </a:p>
          <a:p>
            <a:pPr marL="0" indent="0" algn="just">
              <a:buNone/>
            </a:pPr>
            <a:r>
              <a:rPr lang="ru-RU" sz="1400" u="sng" dirty="0">
                <a:latin typeface="Times New Roman" pitchFamily="18" charset="0"/>
                <a:cs typeface="Times New Roman" pitchFamily="18" charset="0"/>
              </a:rPr>
              <a:t>-Финансы. </a:t>
            </a:r>
          </a:p>
        </p:txBody>
      </p:sp>
      <p:sp>
        <p:nvSpPr>
          <p:cNvPr id="5" name="Прямоугольник 4"/>
          <p:cNvSpPr/>
          <p:nvPr/>
        </p:nvSpPr>
        <p:spPr>
          <a:xfrm>
            <a:off x="4283968" y="764704"/>
            <a:ext cx="4572000" cy="2092881"/>
          </a:xfrm>
          <a:prstGeom prst="rect">
            <a:avLst/>
          </a:prstGeom>
        </p:spPr>
        <p:txBody>
          <a:bodyPr>
            <a:spAutoFit/>
          </a:bodyPr>
          <a:lstStyle/>
          <a:p>
            <a:pPr algn="just"/>
            <a:r>
              <a:rPr lang="ru-RU" sz="1600" dirty="0">
                <a:latin typeface="Times New Roman" pitchFamily="18" charset="0"/>
                <a:cs typeface="Times New Roman" pitchFamily="18" charset="0"/>
              </a:rPr>
              <a:t>Адрес</a:t>
            </a:r>
            <a:r>
              <a:rPr lang="en-US" sz="1600" dirty="0">
                <a:latin typeface="Times New Roman" pitchFamily="18" charset="0"/>
                <a:cs typeface="Times New Roman" pitchFamily="18" charset="0"/>
              </a:rPr>
              <a:t>: </a:t>
            </a:r>
            <a:r>
              <a:rPr lang="ru-RU" sz="1600" dirty="0">
                <a:latin typeface="Times New Roman" pitchFamily="18" charset="0"/>
                <a:cs typeface="Times New Roman" pitchFamily="18" charset="0"/>
              </a:rPr>
              <a:t>г.Сыктывкар, ул.Первомайская, 32</a:t>
            </a:r>
          </a:p>
          <a:p>
            <a:r>
              <a:rPr lang="ru-RU" sz="1600" dirty="0">
                <a:latin typeface="Times New Roman" pitchFamily="18" charset="0"/>
                <a:cs typeface="Times New Roman" pitchFamily="18" charset="0"/>
              </a:rPr>
              <a:t>ул.Катаева, 37</a:t>
            </a:r>
          </a:p>
          <a:p>
            <a:r>
              <a:rPr lang="ru-RU" sz="1600" dirty="0">
                <a:latin typeface="Times New Roman" pitchFamily="18" charset="0"/>
                <a:cs typeface="Times New Roman" pitchFamily="18" charset="0"/>
              </a:rPr>
              <a:t>Телефоны приемной комиссии:</a:t>
            </a:r>
            <a:br>
              <a:rPr lang="ru-RU" sz="1600" dirty="0">
                <a:latin typeface="Times New Roman" pitchFamily="18" charset="0"/>
                <a:cs typeface="Times New Roman" pitchFamily="18" charset="0"/>
              </a:rPr>
            </a:br>
            <a:r>
              <a:rPr lang="ru-RU" sz="1600" b="0" i="0" dirty="0">
                <a:solidFill>
                  <a:srgbClr val="000000"/>
                </a:solidFill>
                <a:effectLst/>
                <a:latin typeface="Times New Roman" panose="02020603050405020304" pitchFamily="18" charset="0"/>
                <a:cs typeface="Times New Roman" panose="02020603050405020304" pitchFamily="18" charset="0"/>
              </a:rPr>
              <a:t>8(8212)570-075, 8(8212) 286-486 (доб.308, 400), 89042707311, 89042707811, 89042407570</a:t>
            </a:r>
            <a:endParaRPr lang="ru-RU" sz="1600" dirty="0">
              <a:solidFill>
                <a:srgbClr val="7030A0"/>
              </a:solidFill>
              <a:latin typeface="Times New Roman" panose="02020603050405020304" pitchFamily="18" charset="0"/>
              <a:cs typeface="Times New Roman" pitchFamily="18" charset="0"/>
            </a:endParaRPr>
          </a:p>
          <a:p>
            <a:r>
              <a:rPr lang="ru-RU" sz="1600" dirty="0">
                <a:latin typeface="Times New Roman" pitchFamily="18" charset="0"/>
                <a:cs typeface="Times New Roman" pitchFamily="18" charset="0"/>
              </a:rPr>
              <a:t>Электронный адрес:</a:t>
            </a:r>
          </a:p>
          <a:p>
            <a:r>
              <a:rPr lang="ru-RU" sz="1600" dirty="0">
                <a:latin typeface="Times New Roman" pitchFamily="18" charset="0"/>
                <a:cs typeface="Times New Roman" pitchFamily="18" charset="0"/>
                <a:hlinkClick r:id="rId3"/>
              </a:rPr>
              <a:t>stek@minobr.rkomi.ru</a:t>
            </a:r>
            <a:r>
              <a:rPr lang="ru-RU" sz="1600" dirty="0">
                <a:latin typeface="Times New Roman" pitchFamily="18" charset="0"/>
                <a:cs typeface="Times New Roman" pitchFamily="18" charset="0"/>
              </a:rPr>
              <a:t> </a:t>
            </a:r>
          </a:p>
          <a:p>
            <a:endParaRPr lang="ru-RU" dirty="0">
              <a:solidFill>
                <a:srgbClr val="7030A0"/>
              </a:solidFill>
            </a:endParaRPr>
          </a:p>
        </p:txBody>
      </p:sp>
    </p:spTree>
    <p:extLst>
      <p:ext uri="{BB962C8B-B14F-4D97-AF65-F5344CB8AC3E}">
        <p14:creationId xmlns:p14="http://schemas.microsoft.com/office/powerpoint/2010/main" val="3510101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lum bright="20000"/>
            <a:extLst>
              <a:ext uri="{28A0092B-C50C-407E-A947-70E740481C1C}">
                <a14:useLocalDpi xmlns:a14="http://schemas.microsoft.com/office/drawing/2010/main" val="0"/>
              </a:ext>
            </a:extLst>
          </a:blip>
          <a:stretch>
            <a:fillRect/>
          </a:stretch>
        </p:blipFill>
        <p:spPr>
          <a:xfrm>
            <a:off x="251520" y="432445"/>
            <a:ext cx="4536504" cy="2420491"/>
          </a:xfrm>
          <a:prstGeom prst="rect">
            <a:avLst/>
          </a:prstGeom>
          <a:ln>
            <a:noFill/>
          </a:ln>
          <a:effectLst>
            <a:softEdge rad="112500"/>
          </a:effectLst>
        </p:spPr>
      </p:pic>
      <p:sp>
        <p:nvSpPr>
          <p:cNvPr id="2" name="Заголовок 1"/>
          <p:cNvSpPr>
            <a:spLocks noGrp="1"/>
          </p:cNvSpPr>
          <p:nvPr>
            <p:ph type="title"/>
          </p:nvPr>
        </p:nvSpPr>
        <p:spPr>
          <a:xfrm>
            <a:off x="539552" y="0"/>
            <a:ext cx="8229600" cy="706090"/>
          </a:xfrm>
        </p:spPr>
        <p:txBody>
          <a:bodyPr>
            <a:normAutofit/>
          </a:bodyPr>
          <a:lstStyle/>
          <a:p>
            <a:r>
              <a:rPr lang="ru-RU" sz="2500" b="1" dirty="0">
                <a:solidFill>
                  <a:schemeClr val="tx2"/>
                </a:solidFill>
                <a:latin typeface="Times New Roman" panose="02020603050405020304" pitchFamily="18" charset="0"/>
                <a:cs typeface="Times New Roman" panose="02020603050405020304" pitchFamily="18" charset="0"/>
              </a:rPr>
              <a:t>Сыктывкарский кооперативный техникум</a:t>
            </a:r>
          </a:p>
        </p:txBody>
      </p:sp>
      <p:sp>
        <p:nvSpPr>
          <p:cNvPr id="3" name="Объект 2"/>
          <p:cNvSpPr>
            <a:spLocks noGrp="1"/>
          </p:cNvSpPr>
          <p:nvPr>
            <p:ph idx="1"/>
          </p:nvPr>
        </p:nvSpPr>
        <p:spPr>
          <a:xfrm>
            <a:off x="323528" y="2852936"/>
            <a:ext cx="8229600" cy="3888432"/>
          </a:xfrm>
        </p:spPr>
        <p:txBody>
          <a:bodyPr>
            <a:noAutofit/>
          </a:bodyPr>
          <a:lstStyle/>
          <a:p>
            <a:pPr marL="0" indent="0">
              <a:buNone/>
            </a:pPr>
            <a:endParaRPr lang="ru-RU" sz="1400" b="1" dirty="0">
              <a:solidFill>
                <a:srgbClr val="0070C0"/>
              </a:solidFill>
              <a:latin typeface="Times New Roman" pitchFamily="18" charset="0"/>
              <a:cs typeface="Times New Roman" pitchFamily="18" charset="0"/>
            </a:endParaRPr>
          </a:p>
          <a:p>
            <a:pPr marL="0" indent="0">
              <a:buNone/>
            </a:pPr>
            <a:r>
              <a:rPr lang="ru-RU" sz="1400" b="1" dirty="0">
                <a:solidFill>
                  <a:srgbClr val="0070C0"/>
                </a:solidFill>
                <a:latin typeface="Times New Roman" pitchFamily="18" charset="0"/>
                <a:cs typeface="Times New Roman" pitchFamily="18" charset="0"/>
              </a:rPr>
              <a:t>Обучение на договорной основе!</a:t>
            </a:r>
          </a:p>
          <a:p>
            <a:pPr marL="0" lvl="0" indent="0">
              <a:buNone/>
            </a:pPr>
            <a:r>
              <a:rPr lang="ru-RU" sz="1400" dirty="0">
                <a:solidFill>
                  <a:srgbClr val="0070C0"/>
                </a:solidFill>
                <a:latin typeface="Times New Roman" pitchFamily="18" charset="0"/>
                <a:cs typeface="Times New Roman" pitchFamily="18" charset="0"/>
              </a:rPr>
              <a:t>Подготовка специалистов среднего звена</a:t>
            </a:r>
            <a:r>
              <a:rPr lang="en-US" sz="1400" dirty="0">
                <a:solidFill>
                  <a:srgbClr val="0070C0"/>
                </a:solidFill>
                <a:latin typeface="Times New Roman" pitchFamily="18" charset="0"/>
                <a:cs typeface="Times New Roman" pitchFamily="18" charset="0"/>
              </a:rPr>
              <a:t>:</a:t>
            </a:r>
          </a:p>
          <a:p>
            <a:pPr algn="just">
              <a:buFont typeface="Arial"/>
              <a:buChar char="•"/>
            </a:pPr>
            <a:r>
              <a:rPr lang="ru-RU" sz="1400" u="sng" dirty="0">
                <a:latin typeface="Times New Roman" pitchFamily="18" charset="0"/>
                <a:cs typeface="Times New Roman" pitchFamily="18" charset="0"/>
              </a:rPr>
              <a:t>Юриспруденция </a:t>
            </a:r>
            <a:r>
              <a:rPr lang="ru-RU" sz="1400" dirty="0">
                <a:latin typeface="Times New Roman" pitchFamily="18" charset="0"/>
                <a:cs typeface="Times New Roman" pitchFamily="18" charset="0"/>
              </a:rPr>
              <a:t>(квалификация: юрист).</a:t>
            </a:r>
          </a:p>
          <a:p>
            <a:pPr algn="just">
              <a:buFont typeface="Arial"/>
              <a:buChar char="•"/>
            </a:pPr>
            <a:r>
              <a:rPr lang="ru-RU" sz="1400" u="sng" dirty="0">
                <a:latin typeface="Times New Roman" pitchFamily="18" charset="0"/>
                <a:cs typeface="Times New Roman" pitchFamily="18" charset="0"/>
              </a:rPr>
              <a:t>Экономика и бухгалтерский учет (по отраслям), </a:t>
            </a:r>
            <a:r>
              <a:rPr lang="ru-RU" sz="1400" dirty="0">
                <a:latin typeface="Times New Roman" pitchFamily="18" charset="0"/>
                <a:cs typeface="Times New Roman" pitchFamily="18" charset="0"/>
              </a:rPr>
              <a:t>квалификация: бухгалтер.</a:t>
            </a:r>
          </a:p>
          <a:p>
            <a:pPr algn="just">
              <a:buFont typeface="Arial"/>
              <a:buChar char="•"/>
            </a:pPr>
            <a:r>
              <a:rPr lang="ru-RU" sz="1400" u="sng" dirty="0">
                <a:latin typeface="Times New Roman" pitchFamily="18" charset="0"/>
                <a:cs typeface="Times New Roman" pitchFamily="18" charset="0"/>
              </a:rPr>
              <a:t>Финансы</a:t>
            </a:r>
            <a:r>
              <a:rPr lang="ru-RU" sz="1400" dirty="0">
                <a:latin typeface="Times New Roman" pitchFamily="18" charset="0"/>
                <a:cs typeface="Times New Roman" pitchFamily="18" charset="0"/>
              </a:rPr>
              <a:t> (квалификация  «Финансист»).</a:t>
            </a:r>
          </a:p>
          <a:p>
            <a:pPr algn="just">
              <a:buFont typeface="Arial"/>
              <a:buChar char="•"/>
            </a:pPr>
            <a:r>
              <a:rPr lang="ru-RU" sz="1400" u="sng" dirty="0">
                <a:latin typeface="Times New Roman" pitchFamily="18" charset="0"/>
                <a:cs typeface="Times New Roman" pitchFamily="18" charset="0"/>
              </a:rPr>
              <a:t>Банковское дело </a:t>
            </a:r>
            <a:r>
              <a:rPr lang="ru-RU" sz="1400" dirty="0">
                <a:latin typeface="Times New Roman" pitchFamily="18" charset="0"/>
                <a:cs typeface="Times New Roman" pitchFamily="18" charset="0"/>
              </a:rPr>
              <a:t>(квалификация «Специалист банковского дела»).</a:t>
            </a:r>
          </a:p>
          <a:p>
            <a:pPr algn="just">
              <a:buFont typeface="Arial"/>
              <a:buChar char="•"/>
            </a:pPr>
            <a:r>
              <a:rPr lang="ru-RU" sz="1400" u="sng" dirty="0">
                <a:latin typeface="Times New Roman" pitchFamily="18" charset="0"/>
                <a:cs typeface="Times New Roman" pitchFamily="18" charset="0"/>
              </a:rPr>
              <a:t>Информационные системы и программирования</a:t>
            </a:r>
            <a:r>
              <a:rPr lang="ru-RU" sz="1400" dirty="0">
                <a:latin typeface="Times New Roman" pitchFamily="18" charset="0"/>
                <a:cs typeface="Times New Roman" pitchFamily="18" charset="0"/>
              </a:rPr>
              <a:t> (квалификация: программист).</a:t>
            </a:r>
          </a:p>
          <a:p>
            <a:pPr algn="just">
              <a:buFont typeface="Arial"/>
              <a:buChar char="•"/>
            </a:pPr>
            <a:r>
              <a:rPr lang="ru-RU" sz="1400" u="sng" dirty="0">
                <a:latin typeface="Times New Roman" pitchFamily="18" charset="0"/>
                <a:cs typeface="Times New Roman" pitchFamily="18" charset="0"/>
              </a:rPr>
              <a:t>Документационное обеспечение управления и архивирование </a:t>
            </a:r>
            <a:r>
              <a:rPr lang="ru-RU" sz="1400" dirty="0">
                <a:latin typeface="Times New Roman" pitchFamily="18" charset="0"/>
                <a:cs typeface="Times New Roman" pitchFamily="18" charset="0"/>
              </a:rPr>
              <a:t>(квалификация: специалист по документационному обеспечению управления, архивист).</a:t>
            </a:r>
          </a:p>
          <a:p>
            <a:pPr algn="just">
              <a:buFont typeface="Arial"/>
              <a:buChar char="•"/>
            </a:pPr>
            <a:r>
              <a:rPr lang="ru-RU" sz="1400" u="sng" dirty="0">
                <a:latin typeface="Times New Roman" pitchFamily="18" charset="0"/>
                <a:cs typeface="Times New Roman" pitchFamily="18" charset="0"/>
              </a:rPr>
              <a:t>Туризм и гостеприимство, </a:t>
            </a:r>
            <a:r>
              <a:rPr lang="ru-RU" sz="1400" dirty="0">
                <a:latin typeface="Times New Roman" pitchFamily="18" charset="0"/>
                <a:cs typeface="Times New Roman" pitchFamily="18" charset="0"/>
              </a:rPr>
              <a:t>квалификация «Специалист по туризму».</a:t>
            </a:r>
          </a:p>
          <a:p>
            <a:pPr algn="just">
              <a:buFont typeface="Arial"/>
              <a:buChar char="•"/>
            </a:pPr>
            <a:r>
              <a:rPr lang="ru-RU" sz="1400" u="sng" dirty="0">
                <a:latin typeface="Times New Roman" pitchFamily="18" charset="0"/>
                <a:cs typeface="Times New Roman" pitchFamily="18" charset="0"/>
              </a:rPr>
              <a:t>Графический дизайнер, </a:t>
            </a:r>
            <a:r>
              <a:rPr lang="ru-RU" sz="1400" dirty="0">
                <a:latin typeface="Times New Roman" pitchFamily="18" charset="0"/>
                <a:cs typeface="Times New Roman" pitchFamily="18" charset="0"/>
              </a:rPr>
              <a:t>квалификация «Графический дизайнер».</a:t>
            </a:r>
          </a:p>
          <a:p>
            <a:pPr marL="0" indent="0" algn="just">
              <a:buNone/>
            </a:pPr>
            <a:endParaRPr lang="ru-RU" sz="1400" dirty="0">
              <a:latin typeface="Times New Roman" pitchFamily="18" charset="0"/>
              <a:cs typeface="Times New Roman" pitchFamily="18" charset="0"/>
            </a:endParaRPr>
          </a:p>
        </p:txBody>
      </p:sp>
      <p:sp>
        <p:nvSpPr>
          <p:cNvPr id="5" name="Прямоугольник 4"/>
          <p:cNvSpPr/>
          <p:nvPr/>
        </p:nvSpPr>
        <p:spPr>
          <a:xfrm>
            <a:off x="5004048" y="836712"/>
            <a:ext cx="3888432" cy="1815882"/>
          </a:xfrm>
          <a:prstGeom prst="rect">
            <a:avLst/>
          </a:prstGeom>
        </p:spPr>
        <p:txBody>
          <a:bodyPr wrap="square">
            <a:spAutoFit/>
          </a:bodyPr>
          <a:lstStyle/>
          <a:p>
            <a:r>
              <a:rPr lang="ru-RU" sz="1600" dirty="0">
                <a:latin typeface="Times New Roman" pitchFamily="18" charset="0"/>
                <a:cs typeface="Times New Roman" pitchFamily="18" charset="0"/>
              </a:rPr>
              <a:t>Адрес: г.Сыктывкар, ул. Старовского, д.51., каб.108</a:t>
            </a:r>
          </a:p>
          <a:p>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Телефон: 8(8212)31-03-43</a:t>
            </a:r>
          </a:p>
          <a:p>
            <a:r>
              <a:rPr lang="ru-RU" sz="1600" dirty="0">
                <a:latin typeface="Times New Roman" pitchFamily="18" charset="0"/>
                <a:cs typeface="Times New Roman" pitchFamily="18" charset="0"/>
              </a:rPr>
              <a:t>Адрес электронной почты</a:t>
            </a:r>
            <a:r>
              <a:rPr lang="en-US" sz="1600" dirty="0">
                <a:latin typeface="Times New Roman" pitchFamily="18" charset="0"/>
                <a:cs typeface="Times New Roman" pitchFamily="18" charset="0"/>
              </a:rPr>
              <a:t>: </a:t>
            </a:r>
            <a:r>
              <a:rPr lang="ru-RU" sz="1600" dirty="0">
                <a:latin typeface="Times New Roman" pitchFamily="18" charset="0"/>
                <a:cs typeface="Times New Roman" pitchFamily="18" charset="0"/>
              </a:rPr>
              <a:t> </a:t>
            </a:r>
            <a:r>
              <a:rPr lang="en-US" sz="1600" dirty="0">
                <a:solidFill>
                  <a:srgbClr val="0F233A"/>
                </a:solidFill>
                <a:latin typeface="Times New Roman" panose="02020603050405020304" pitchFamily="18" charset="0"/>
                <a:cs typeface="Times New Roman" panose="02020603050405020304" pitchFamily="18" charset="0"/>
                <a:hlinkClick r:id="rId3"/>
              </a:rPr>
              <a:t>skt.komi@mail.ru</a:t>
            </a:r>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 </a:t>
            </a:r>
            <a:endParaRPr lang="ru-RU" sz="1600" u="sng" dirty="0">
              <a:latin typeface="Times New Roman" pitchFamily="18" charset="0"/>
              <a:cs typeface="Times New Roman" pitchFamily="18" charset="0"/>
            </a:endParaRPr>
          </a:p>
        </p:txBody>
      </p:sp>
    </p:spTree>
    <p:extLst>
      <p:ext uri="{BB962C8B-B14F-4D97-AF65-F5344CB8AC3E}">
        <p14:creationId xmlns:p14="http://schemas.microsoft.com/office/powerpoint/2010/main" val="422630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88640"/>
            <a:ext cx="8424936" cy="6192688"/>
          </a:xfrm>
        </p:spPr>
      </p:pic>
    </p:spTree>
    <p:extLst>
      <p:ext uri="{BB962C8B-B14F-4D97-AF65-F5344CB8AC3E}">
        <p14:creationId xmlns:p14="http://schemas.microsoft.com/office/powerpoint/2010/main" val="11951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692696"/>
          </a:xfrm>
        </p:spPr>
        <p:txBody>
          <a:bodyPr>
            <a:normAutofit/>
          </a:bodyPr>
          <a:lstStyle/>
          <a:p>
            <a:r>
              <a:rPr lang="ru-RU" sz="2400" b="1" u="sng" dirty="0">
                <a:solidFill>
                  <a:srgbClr val="002060"/>
                </a:solidFill>
                <a:latin typeface="Arial" pitchFamily="34" charset="0"/>
                <a:cs typeface="Arial" pitchFamily="34" charset="0"/>
              </a:rPr>
              <a:t>Среднее  профессиональное образование </a:t>
            </a:r>
            <a:endParaRPr lang="ru-RU" sz="2400" dirty="0">
              <a:solidFill>
                <a:srgbClr val="002060"/>
              </a:solidFill>
            </a:endParaRPr>
          </a:p>
        </p:txBody>
      </p:sp>
      <p:sp>
        <p:nvSpPr>
          <p:cNvPr id="3" name="Объект 2"/>
          <p:cNvSpPr>
            <a:spLocks noGrp="1"/>
          </p:cNvSpPr>
          <p:nvPr>
            <p:ph idx="1"/>
          </p:nvPr>
        </p:nvSpPr>
        <p:spPr>
          <a:xfrm>
            <a:off x="288620" y="1168976"/>
            <a:ext cx="8589640" cy="2304256"/>
          </a:xfrm>
        </p:spPr>
        <p:txBody>
          <a:bodyPr>
            <a:normAutofit lnSpcReduction="10000"/>
          </a:bodyPr>
          <a:lstStyle/>
          <a:p>
            <a:pPr marL="0" lvl="0" indent="0" algn="ctr">
              <a:buNone/>
            </a:pPr>
            <a:r>
              <a:rPr lang="ru-RU" sz="1600" b="1" i="1" dirty="0">
                <a:solidFill>
                  <a:srgbClr val="0070C0"/>
                </a:solidFill>
                <a:latin typeface="Times New Roman" pitchFamily="18" charset="0"/>
                <a:cs typeface="Times New Roman" pitchFamily="18" charset="0"/>
              </a:rPr>
              <a:t>(Статья 68  Закона «Об образовании в Российской Федерации»)</a:t>
            </a:r>
            <a:endParaRPr lang="en-US" sz="1600" b="1" i="1" dirty="0">
              <a:solidFill>
                <a:srgbClr val="0070C0"/>
              </a:solidFill>
              <a:latin typeface="Times New Roman" pitchFamily="18" charset="0"/>
              <a:cs typeface="Times New Roman" pitchFamily="18" charset="0"/>
            </a:endParaRPr>
          </a:p>
          <a:p>
            <a:pPr marL="0" lvl="0" indent="0" algn="just">
              <a:buNone/>
            </a:pPr>
            <a:r>
              <a:rPr lang="ru-RU" sz="1600" dirty="0">
                <a:latin typeface="Times New Roman" pitchFamily="18" charset="0"/>
                <a:cs typeface="Times New Roman" pitchFamily="18" charset="0"/>
              </a:rPr>
              <a:t>        </a:t>
            </a:r>
            <a:r>
              <a:rPr lang="ru-RU" sz="1800" dirty="0">
                <a:solidFill>
                  <a:srgbClr val="7030A0"/>
                </a:solidFill>
                <a:latin typeface="Times New Roman" pitchFamily="18" charset="0"/>
                <a:cs typeface="Times New Roman" pitchFamily="18" charset="0"/>
              </a:rPr>
              <a:t>Прием на обучение по образовательным программам среднего профессионального       образования за счет бюджетов  всех уровней  является </a:t>
            </a:r>
            <a:r>
              <a:rPr lang="ru-RU" sz="1800" u="sng" dirty="0">
                <a:solidFill>
                  <a:srgbClr val="7030A0"/>
                </a:solidFill>
                <a:latin typeface="Times New Roman" pitchFamily="18" charset="0"/>
                <a:cs typeface="Times New Roman" pitchFamily="18" charset="0"/>
              </a:rPr>
              <a:t>общедоступным</a:t>
            </a:r>
            <a:r>
              <a:rPr lang="ru-RU" sz="1800" dirty="0">
                <a:solidFill>
                  <a:srgbClr val="7030A0"/>
                </a:solidFill>
                <a:latin typeface="Times New Roman" pitchFamily="18" charset="0"/>
                <a:cs typeface="Times New Roman" pitchFamily="18" charset="0"/>
              </a:rPr>
              <a:t> </a:t>
            </a:r>
            <a:r>
              <a:rPr lang="ru-RU" sz="1800" i="1" dirty="0">
                <a:solidFill>
                  <a:srgbClr val="7030A0"/>
                </a:solidFill>
                <a:latin typeface="Times New Roman" pitchFamily="18" charset="0"/>
                <a:cs typeface="Times New Roman" pitchFamily="18" charset="0"/>
              </a:rPr>
              <a:t>(без экзамена и конкурса).</a:t>
            </a:r>
            <a:endParaRPr lang="en-US" sz="1800" i="1" dirty="0">
              <a:solidFill>
                <a:srgbClr val="7030A0"/>
              </a:solidFill>
              <a:latin typeface="Times New Roman" pitchFamily="18" charset="0"/>
              <a:cs typeface="Times New Roman" pitchFamily="18" charset="0"/>
            </a:endParaRPr>
          </a:p>
          <a:p>
            <a:pPr marL="0" lvl="0" indent="0" algn="just">
              <a:buNone/>
            </a:pPr>
            <a:r>
              <a:rPr lang="ru-RU" sz="1800" dirty="0">
                <a:solidFill>
                  <a:srgbClr val="7030A0"/>
                </a:solidFill>
                <a:latin typeface="Times New Roman" panose="02020603050405020304" pitchFamily="18" charset="0"/>
                <a:cs typeface="Times New Roman" panose="02020603050405020304" pitchFamily="18" charset="0"/>
              </a:rPr>
              <a:t>         При приеме на обучение по образовательным программам среднего профессионального образования по профессиям и специальностям, требующим у поступающих наличия определенных </a:t>
            </a:r>
            <a:r>
              <a:rPr lang="ru-RU" sz="1800" u="sng" dirty="0">
                <a:solidFill>
                  <a:srgbClr val="7030A0"/>
                </a:solidFill>
                <a:latin typeface="Times New Roman" panose="02020603050405020304" pitchFamily="18" charset="0"/>
                <a:cs typeface="Times New Roman" panose="02020603050405020304" pitchFamily="18" charset="0"/>
              </a:rPr>
              <a:t>творческих способностей, физических и (или) психологических качеств, проводятся вступительные испытания.</a:t>
            </a:r>
            <a:endParaRPr lang="ru-RU" sz="1800" b="1" dirty="0">
              <a:solidFill>
                <a:srgbClr val="7030A0"/>
              </a:solidFill>
              <a:latin typeface="Arial" pitchFamily="34" charset="0"/>
              <a:cs typeface="Arial" pitchFamily="34" charset="0"/>
            </a:endParaRPr>
          </a:p>
          <a:p>
            <a:pPr>
              <a:buNone/>
            </a:pPr>
            <a:endParaRPr lang="ru-RU" dirty="0"/>
          </a:p>
        </p:txBody>
      </p:sp>
      <p:sp>
        <p:nvSpPr>
          <p:cNvPr id="5" name="Прямоугольник 4"/>
          <p:cNvSpPr/>
          <p:nvPr/>
        </p:nvSpPr>
        <p:spPr>
          <a:xfrm>
            <a:off x="334968" y="3501008"/>
            <a:ext cx="8496944" cy="2308324"/>
          </a:xfrm>
          <a:prstGeom prst="rect">
            <a:avLst/>
          </a:prstGeom>
        </p:spPr>
        <p:txBody>
          <a:bodyPr wrap="square">
            <a:spAutoFit/>
          </a:bodyPr>
          <a:lstStyle/>
          <a:p>
            <a:pPr lvl="0" algn="just">
              <a:buNone/>
            </a:pPr>
            <a:r>
              <a:rPr lang="ru-RU" b="1" i="1" dirty="0">
                <a:solidFill>
                  <a:srgbClr val="0070C0"/>
                </a:solidFill>
                <a:latin typeface="Times New Roman" pitchFamily="18" charset="0"/>
                <a:cs typeface="Times New Roman" pitchFamily="18" charset="0"/>
              </a:rPr>
              <a:t>       В случае, если численность поступающих превышает количество мест, финансовое обеспечение которых осуществляется за счет бюджетов всех уровней, образовательной организацией при приеме на обучение по образовательным программам среднего профессионального образования учитываются результаты освоения поступающими образовательной программы основного общего или среднего общего образования, указанные в представленных поступающими документах об образовании </a:t>
            </a:r>
            <a:r>
              <a:rPr lang="ru-RU" dirty="0">
                <a:latin typeface="Times New Roman" pitchFamily="18" charset="0"/>
                <a:cs typeface="Times New Roman" pitchFamily="18" charset="0"/>
              </a:rPr>
              <a:t>(конкурс аттестатов).</a:t>
            </a:r>
          </a:p>
        </p:txBody>
      </p:sp>
    </p:spTree>
    <p:extLst>
      <p:ext uri="{BB962C8B-B14F-4D97-AF65-F5344CB8AC3E}">
        <p14:creationId xmlns:p14="http://schemas.microsoft.com/office/powerpoint/2010/main" val="329529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lum bright="20000"/>
            <a:extLst>
              <a:ext uri="{28A0092B-C50C-407E-A947-70E740481C1C}">
                <a14:useLocalDpi xmlns:a14="http://schemas.microsoft.com/office/drawing/2010/main" val="0"/>
              </a:ext>
            </a:extLst>
          </a:blip>
          <a:stretch>
            <a:fillRect/>
          </a:stretch>
        </p:blipFill>
        <p:spPr>
          <a:xfrm>
            <a:off x="0" y="260648"/>
            <a:ext cx="5868144" cy="2996952"/>
          </a:xfrm>
          <a:prstGeom prst="rect">
            <a:avLst/>
          </a:prstGeom>
          <a:ln>
            <a:noFill/>
          </a:ln>
          <a:effectLst>
            <a:softEdge rad="112500"/>
          </a:effectLst>
        </p:spPr>
      </p:pic>
      <p:sp>
        <p:nvSpPr>
          <p:cNvPr id="2" name="Заголовок 1"/>
          <p:cNvSpPr>
            <a:spLocks noGrp="1"/>
          </p:cNvSpPr>
          <p:nvPr>
            <p:ph type="title"/>
          </p:nvPr>
        </p:nvSpPr>
        <p:spPr>
          <a:xfrm>
            <a:off x="467544" y="188640"/>
            <a:ext cx="8229600" cy="634082"/>
          </a:xfrm>
        </p:spPr>
        <p:txBody>
          <a:bodyPr>
            <a:normAutofit fontScale="90000"/>
          </a:bodyPr>
          <a:lstStyle/>
          <a:p>
            <a:r>
              <a:rPr lang="en-US" sz="2800" b="1" dirty="0">
                <a:solidFill>
                  <a:srgbClr val="00B050"/>
                </a:solidFill>
              </a:rPr>
              <a:t>              </a:t>
            </a:r>
            <a:r>
              <a:rPr lang="ru-RU" sz="2800" b="1" dirty="0">
                <a:solidFill>
                  <a:schemeClr val="accent1">
                    <a:lumMod val="75000"/>
                  </a:schemeClr>
                </a:solidFill>
                <a:latin typeface="Times New Roman" pitchFamily="18" charset="0"/>
                <a:cs typeface="Times New Roman" pitchFamily="18" charset="0"/>
              </a:rPr>
              <a:t>Сыктывкарский гуманитарно-педагогический </a:t>
            </a:r>
            <a:r>
              <a:rPr lang="en-US" sz="2800" b="1" dirty="0">
                <a:solidFill>
                  <a:schemeClr val="accent1">
                    <a:lumMod val="75000"/>
                  </a:schemeClr>
                </a:solidFill>
                <a:latin typeface="Times New Roman" pitchFamily="18" charset="0"/>
                <a:cs typeface="Times New Roman" pitchFamily="18" charset="0"/>
              </a:rPr>
              <a:t>            </a:t>
            </a:r>
            <a:r>
              <a:rPr lang="ru-RU" sz="2800" b="1" dirty="0">
                <a:solidFill>
                  <a:schemeClr val="accent1">
                    <a:lumMod val="75000"/>
                  </a:schemeClr>
                </a:solidFill>
                <a:latin typeface="Times New Roman" pitchFamily="18" charset="0"/>
                <a:cs typeface="Times New Roman" pitchFamily="18" charset="0"/>
              </a:rPr>
              <a:t>колледж имени И.А.Куратова</a:t>
            </a:r>
          </a:p>
        </p:txBody>
      </p:sp>
      <p:sp>
        <p:nvSpPr>
          <p:cNvPr id="5" name="TextBox 4"/>
          <p:cNvSpPr txBox="1"/>
          <p:nvPr/>
        </p:nvSpPr>
        <p:spPr>
          <a:xfrm>
            <a:off x="5940152" y="980728"/>
            <a:ext cx="2952328" cy="2674386"/>
          </a:xfrm>
          <a:prstGeom prst="rect">
            <a:avLst/>
          </a:prstGeom>
          <a:noFill/>
        </p:spPr>
        <p:txBody>
          <a:bodyPr wrap="square" rtlCol="0">
            <a:spAutoFit/>
          </a:bodyPr>
          <a:lstStyle/>
          <a:p>
            <a:r>
              <a:rPr lang="ru-RU" sz="1600" dirty="0">
                <a:solidFill>
                  <a:schemeClr val="tx2">
                    <a:lumMod val="50000"/>
                  </a:schemeClr>
                </a:solidFill>
                <a:latin typeface="Times New Roman" pitchFamily="18" charset="0"/>
                <a:cs typeface="Times New Roman" pitchFamily="18" charset="0"/>
              </a:rPr>
              <a:t>Адрес</a:t>
            </a:r>
            <a:r>
              <a:rPr lang="en-US" sz="1600" dirty="0">
                <a:solidFill>
                  <a:schemeClr val="tx2">
                    <a:lumMod val="50000"/>
                  </a:schemeClr>
                </a:solidFill>
                <a:latin typeface="Times New Roman" pitchFamily="18" charset="0"/>
                <a:cs typeface="Times New Roman" pitchFamily="18" charset="0"/>
              </a:rPr>
              <a:t>:</a:t>
            </a:r>
            <a:r>
              <a:rPr lang="ru-RU" sz="1600" dirty="0">
                <a:solidFill>
                  <a:schemeClr val="tx2">
                    <a:lumMod val="50000"/>
                  </a:schemeClr>
                </a:solidFill>
                <a:latin typeface="Times New Roman" pitchFamily="18" charset="0"/>
                <a:cs typeface="Times New Roman" pitchFamily="18" charset="0"/>
              </a:rPr>
              <a:t>167001, Республика Коми, г. Сыктывкар, </a:t>
            </a:r>
          </a:p>
          <a:p>
            <a:r>
              <a:rPr lang="ru-RU" sz="1600" dirty="0">
                <a:solidFill>
                  <a:schemeClr val="tx2">
                    <a:lumMod val="50000"/>
                  </a:schemeClr>
                </a:solidFill>
                <a:latin typeface="Times New Roman" pitchFamily="18" charset="0"/>
                <a:cs typeface="Times New Roman" pitchFamily="18" charset="0"/>
              </a:rPr>
              <a:t>Октябрьский проспект, д. 24</a:t>
            </a:r>
          </a:p>
          <a:p>
            <a:r>
              <a:rPr lang="ru-RU" sz="1600" dirty="0">
                <a:solidFill>
                  <a:schemeClr val="tx2">
                    <a:lumMod val="50000"/>
                  </a:schemeClr>
                </a:solidFill>
                <a:latin typeface="Times New Roman" pitchFamily="18" charset="0"/>
                <a:cs typeface="Times New Roman" pitchFamily="18" charset="0"/>
              </a:rPr>
              <a:t>(1 корпус)</a:t>
            </a:r>
          </a:p>
          <a:p>
            <a:r>
              <a:rPr lang="ru-RU" sz="1600" dirty="0">
                <a:solidFill>
                  <a:schemeClr val="tx2">
                    <a:lumMod val="50000"/>
                  </a:schemeClr>
                </a:solidFill>
                <a:latin typeface="Times New Roman" pitchFamily="18" charset="0"/>
                <a:cs typeface="Times New Roman" pitchFamily="18" charset="0"/>
              </a:rPr>
              <a:t>ул. Катаева, 14</a:t>
            </a:r>
            <a:endParaRPr lang="en-US" sz="1600" dirty="0">
              <a:solidFill>
                <a:schemeClr val="tx2">
                  <a:lumMod val="50000"/>
                </a:schemeClr>
              </a:solidFill>
              <a:latin typeface="Times New Roman" pitchFamily="18" charset="0"/>
              <a:cs typeface="Times New Roman" pitchFamily="18" charset="0"/>
            </a:endParaRPr>
          </a:p>
          <a:p>
            <a:r>
              <a:rPr lang="ru-RU" sz="1600" dirty="0">
                <a:solidFill>
                  <a:schemeClr val="tx2">
                    <a:lumMod val="50000"/>
                  </a:schemeClr>
                </a:solidFill>
                <a:latin typeface="Times New Roman" pitchFamily="18" charset="0"/>
                <a:cs typeface="Times New Roman" pitchFamily="18" charset="0"/>
              </a:rPr>
              <a:t>Приемная комиссия</a:t>
            </a:r>
            <a:r>
              <a:rPr lang="en-US" sz="1600" dirty="0">
                <a:solidFill>
                  <a:schemeClr val="tx2">
                    <a:lumMod val="50000"/>
                  </a:schemeClr>
                </a:solidFill>
                <a:latin typeface="Times New Roman" pitchFamily="18" charset="0"/>
                <a:cs typeface="Times New Roman" pitchFamily="18" charset="0"/>
              </a:rPr>
              <a:t>:</a:t>
            </a:r>
            <a:endParaRPr lang="ru-RU" sz="1600" dirty="0">
              <a:solidFill>
                <a:schemeClr val="tx2">
                  <a:lumMod val="50000"/>
                </a:schemeClr>
              </a:solidFill>
              <a:latin typeface="Times New Roman" pitchFamily="18" charset="0"/>
              <a:cs typeface="Times New Roman" pitchFamily="18" charset="0"/>
            </a:endParaRPr>
          </a:p>
          <a:p>
            <a:r>
              <a:rPr lang="ru-RU" sz="1600" dirty="0">
                <a:solidFill>
                  <a:schemeClr val="tx2">
                    <a:lumMod val="50000"/>
                  </a:schemeClr>
                </a:solidFill>
                <a:latin typeface="Times New Roman" pitchFamily="18" charset="0"/>
                <a:cs typeface="Times New Roman" pitchFamily="18" charset="0"/>
              </a:rPr>
              <a:t>8(8212) 32-83-61</a:t>
            </a:r>
          </a:p>
          <a:p>
            <a:pPr>
              <a:lnSpc>
                <a:spcPct val="107000"/>
              </a:lnSpc>
              <a:spcAft>
                <a:spcPts val="800"/>
              </a:spcAft>
            </a:pPr>
            <a:r>
              <a:rPr lang="en-US" sz="1600" u="sng" kern="1200" dirty="0">
                <a:solidFill>
                  <a:srgbClr val="00B0F0"/>
                </a:solidFill>
                <a:effectLst/>
                <a:highlight>
                  <a:srgbClr val="FFFFFF"/>
                </a:highlight>
                <a:latin typeface="Calibri" panose="020F0502020204030204"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sgpk@minobr.rkomi.ru</a:t>
            </a:r>
            <a:endParaRPr lang="ru-RU" sz="11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600" b="0" i="0" dirty="0">
              <a:effectLst/>
              <a:highlight>
                <a:srgbClr val="FFFFFF"/>
              </a:highlight>
              <a:latin typeface="Times New Roman" panose="02020603050405020304" pitchFamily="18" charset="0"/>
              <a:cs typeface="Times New Roman" panose="02020603050405020304" pitchFamily="18" charset="0"/>
            </a:endParaRPr>
          </a:p>
          <a:p>
            <a:endParaRPr lang="ru-RU" sz="1600" dirty="0">
              <a:solidFill>
                <a:schemeClr val="tx2"/>
              </a:solidFill>
              <a:latin typeface="Times New Roman" pitchFamily="18" charset="0"/>
              <a:cs typeface="Times New Roman" pitchFamily="18" charset="0"/>
            </a:endParaRPr>
          </a:p>
        </p:txBody>
      </p:sp>
      <p:graphicFrame>
        <p:nvGraphicFramePr>
          <p:cNvPr id="7" name="Схема 6"/>
          <p:cNvGraphicFramePr/>
          <p:nvPr>
            <p:extLst>
              <p:ext uri="{D42A27DB-BD31-4B8C-83A1-F6EECF244321}">
                <p14:modId xmlns:p14="http://schemas.microsoft.com/office/powerpoint/2010/main" val="4274149904"/>
              </p:ext>
            </p:extLst>
          </p:nvPr>
        </p:nvGraphicFramePr>
        <p:xfrm>
          <a:off x="251520" y="3212976"/>
          <a:ext cx="8892480" cy="3645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6184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static-pano.maps.yandex.ru/v1/?panoid=1377002323_605222867_23_1532864033&amp;size=500%2C240&amp;azimuth=108.4&amp;tilt=10&amp;api_key=maps&amp;signature=qdcCCTzpg-tbE-l5e834p0UXWpbImrpANtJVK6-1ldw="/>
          <p:cNvPicPr>
            <a:picLocks noChangeAspect="1" noChangeArrowheads="1"/>
          </p:cNvPicPr>
          <p:nvPr/>
        </p:nvPicPr>
        <p:blipFill>
          <a:blip r:embed="rId2" cstate="print">
            <a:lum bright="20000"/>
          </a:blip>
          <a:srcRect/>
          <a:stretch>
            <a:fillRect/>
          </a:stretch>
        </p:blipFill>
        <p:spPr bwMode="auto">
          <a:xfrm>
            <a:off x="1" y="894730"/>
            <a:ext cx="5010185" cy="2314212"/>
          </a:xfrm>
          <a:prstGeom prst="rect">
            <a:avLst/>
          </a:prstGeom>
          <a:ln>
            <a:noFill/>
          </a:ln>
          <a:effectLst>
            <a:softEdge rad="112500"/>
          </a:effectLst>
        </p:spPr>
      </p:pic>
      <p:sp>
        <p:nvSpPr>
          <p:cNvPr id="2" name="Заголовок 1"/>
          <p:cNvSpPr>
            <a:spLocks noGrp="1"/>
          </p:cNvSpPr>
          <p:nvPr>
            <p:ph type="title"/>
          </p:nvPr>
        </p:nvSpPr>
        <p:spPr>
          <a:xfrm>
            <a:off x="914400" y="188640"/>
            <a:ext cx="8229600" cy="706090"/>
          </a:xfrm>
        </p:spPr>
        <p:txBody>
          <a:bodyPr>
            <a:normAutofit fontScale="90000"/>
          </a:bodyPr>
          <a:lstStyle/>
          <a:p>
            <a:r>
              <a:rPr lang="ru-RU" sz="2800" b="1" dirty="0">
                <a:solidFill>
                  <a:schemeClr val="tx2"/>
                </a:solidFill>
                <a:latin typeface="Times New Roman" panose="02020603050405020304" pitchFamily="18" charset="0"/>
                <a:cs typeface="Times New Roman" panose="02020603050405020304" pitchFamily="18" charset="0"/>
              </a:rPr>
              <a:t>Коми республиканский колледж культуры </a:t>
            </a:r>
            <a:br>
              <a:rPr lang="ru-RU" sz="2800" dirty="0">
                <a:solidFill>
                  <a:schemeClr val="tx2"/>
                </a:solidFill>
                <a:latin typeface="Times New Roman" panose="02020603050405020304" pitchFamily="18" charset="0"/>
                <a:cs typeface="Times New Roman" panose="02020603050405020304" pitchFamily="18" charset="0"/>
              </a:rPr>
            </a:br>
            <a:r>
              <a:rPr lang="ru-RU" sz="2800" b="1" dirty="0">
                <a:solidFill>
                  <a:schemeClr val="tx2"/>
                </a:solidFill>
                <a:latin typeface="Times New Roman" panose="02020603050405020304" pitchFamily="18" charset="0"/>
                <a:cs typeface="Times New Roman" panose="02020603050405020304" pitchFamily="18" charset="0"/>
              </a:rPr>
              <a:t>им.В.Т.Чисталева</a:t>
            </a:r>
          </a:p>
        </p:txBody>
      </p:sp>
      <p:sp>
        <p:nvSpPr>
          <p:cNvPr id="6" name="TextBox 5"/>
          <p:cNvSpPr txBox="1"/>
          <p:nvPr/>
        </p:nvSpPr>
        <p:spPr>
          <a:xfrm>
            <a:off x="5010186" y="1040918"/>
            <a:ext cx="3816424" cy="1815882"/>
          </a:xfrm>
          <a:prstGeom prst="rect">
            <a:avLst/>
          </a:prstGeom>
          <a:noFill/>
        </p:spPr>
        <p:txBody>
          <a:bodyPr wrap="square" rtlCol="0">
            <a:spAutoFit/>
          </a:bodyPr>
          <a:lstStyle/>
          <a:p>
            <a:r>
              <a:rPr lang="ru-RU" sz="1600" dirty="0">
                <a:latin typeface="Times New Roman" pitchFamily="18" charset="0"/>
                <a:cs typeface="Times New Roman" pitchFamily="18" charset="0"/>
              </a:rPr>
              <a:t>Адрес:167982, Республика Коми </a:t>
            </a:r>
          </a:p>
          <a:p>
            <a:r>
              <a:rPr lang="ru-RU" sz="1600" dirty="0">
                <a:latin typeface="Times New Roman" pitchFamily="18" charset="0"/>
                <a:cs typeface="Times New Roman" pitchFamily="18" charset="0"/>
              </a:rPr>
              <a:t>г. Сыктывкар, ул. Ленина, 63</a:t>
            </a:r>
            <a:r>
              <a:rPr lang="en-US" sz="1600" dirty="0">
                <a:latin typeface="Times New Roman" pitchFamily="18" charset="0"/>
                <a:cs typeface="Times New Roman" pitchFamily="18" charset="0"/>
              </a:rPr>
              <a:t> (</a:t>
            </a:r>
            <a:r>
              <a:rPr lang="ru-RU" sz="1600" dirty="0">
                <a:latin typeface="Times New Roman" pitchFamily="18" charset="0"/>
                <a:cs typeface="Times New Roman" pitchFamily="18" charset="0"/>
              </a:rPr>
              <a:t>каб.201)</a:t>
            </a:r>
            <a:endParaRPr lang="en-US"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Телефон/факс приёмной комиссии:</a:t>
            </a:r>
          </a:p>
          <a:p>
            <a:r>
              <a:rPr lang="ru-RU" sz="1600" u="sng" dirty="0">
                <a:solidFill>
                  <a:srgbClr val="0070C0"/>
                </a:solidFill>
                <a:latin typeface="Times New Roman" pitchFamily="18" charset="0"/>
                <a:cs typeface="Times New Roman" pitchFamily="18" charset="0"/>
              </a:rPr>
              <a:t>8 </a:t>
            </a:r>
            <a:r>
              <a:rPr lang="en-US" sz="1600" u="sng" dirty="0">
                <a:solidFill>
                  <a:srgbClr val="0070C0"/>
                </a:solidFill>
                <a:latin typeface="Times New Roman" pitchFamily="18" charset="0"/>
                <a:cs typeface="Times New Roman" pitchFamily="18" charset="0"/>
              </a:rPr>
              <a:t>-</a:t>
            </a:r>
            <a:r>
              <a:rPr lang="ru-RU" sz="1600" u="sng" dirty="0">
                <a:solidFill>
                  <a:srgbClr val="0070C0"/>
                </a:solidFill>
                <a:latin typeface="Times New Roman" pitchFamily="18" charset="0"/>
                <a:cs typeface="Times New Roman" pitchFamily="18" charset="0"/>
              </a:rPr>
              <a:t> 908 </a:t>
            </a:r>
            <a:r>
              <a:rPr lang="en-US" sz="1600" u="sng" dirty="0">
                <a:solidFill>
                  <a:srgbClr val="0070C0"/>
                </a:solidFill>
                <a:latin typeface="Times New Roman" pitchFamily="18" charset="0"/>
                <a:cs typeface="Times New Roman" pitchFamily="18" charset="0"/>
              </a:rPr>
              <a:t>-</a:t>
            </a:r>
            <a:r>
              <a:rPr lang="ru-RU" sz="1600" u="sng" dirty="0">
                <a:solidFill>
                  <a:srgbClr val="0070C0"/>
                </a:solidFill>
                <a:latin typeface="Times New Roman" pitchFamily="18" charset="0"/>
                <a:cs typeface="Times New Roman" pitchFamily="18" charset="0"/>
              </a:rPr>
              <a:t> 698</a:t>
            </a:r>
            <a:r>
              <a:rPr lang="en-US" sz="1600" u="sng" dirty="0">
                <a:solidFill>
                  <a:srgbClr val="0070C0"/>
                </a:solidFill>
                <a:latin typeface="Times New Roman" pitchFamily="18" charset="0"/>
                <a:cs typeface="Times New Roman" pitchFamily="18" charset="0"/>
              </a:rPr>
              <a:t>-</a:t>
            </a:r>
            <a:r>
              <a:rPr lang="ru-RU" sz="1600" u="sng" dirty="0">
                <a:solidFill>
                  <a:srgbClr val="0070C0"/>
                </a:solidFill>
                <a:latin typeface="Times New Roman" pitchFamily="18" charset="0"/>
                <a:cs typeface="Times New Roman" pitchFamily="18" charset="0"/>
              </a:rPr>
              <a:t> 9814</a:t>
            </a:r>
            <a:endParaRPr lang="en-US" sz="1600" u="sng" dirty="0">
              <a:solidFill>
                <a:srgbClr val="0070C0"/>
              </a:solidFill>
              <a:latin typeface="Times New Roman" pitchFamily="18" charset="0"/>
              <a:cs typeface="Times New Roman" pitchFamily="18" charset="0"/>
            </a:endParaRPr>
          </a:p>
          <a:p>
            <a:r>
              <a:rPr lang="ru-RU" sz="1600" u="sng"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Электронная почта</a:t>
            </a:r>
            <a:r>
              <a:rPr lang="en-US" sz="1600" u="sng"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1600" dirty="0">
                <a:solidFill>
                  <a:srgbClr val="00B0F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prkomissiya@mail.ru</a:t>
            </a:r>
            <a:endParaRPr lang="ru-RU" sz="1600" dirty="0">
              <a:solidFill>
                <a:srgbClr val="00B0F0"/>
              </a:solidFill>
              <a:latin typeface="Times New Roman" panose="02020603050405020304" pitchFamily="18" charset="0"/>
              <a:cs typeface="Times New Roman" panose="02020603050405020304" pitchFamily="18" charset="0"/>
            </a:endParaRPr>
          </a:p>
          <a:p>
            <a:r>
              <a:rPr lang="ru-RU" sz="1600" u="sng"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Сайт</a:t>
            </a:r>
            <a:r>
              <a:rPr lang="en-US" sz="16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ru-RU" sz="16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www.collcul.ru</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 y="3024712"/>
            <a:ext cx="9144000" cy="3570208"/>
          </a:xfrm>
          <a:prstGeom prst="rect">
            <a:avLst/>
          </a:prstGeom>
          <a:noFill/>
        </p:spPr>
        <p:txBody>
          <a:bodyPr wrap="square" rtlCol="0">
            <a:spAutoFit/>
          </a:bodyPr>
          <a:lstStyle/>
          <a:p>
            <a:r>
              <a:rPr lang="ru-RU" sz="1600" dirty="0">
                <a:solidFill>
                  <a:srgbClr val="0080FF"/>
                </a:solidFill>
                <a:latin typeface="Times New Roman" pitchFamily="18" charset="0"/>
                <a:cs typeface="Times New Roman" pitchFamily="18" charset="0"/>
                <a:hlinkClick r:id="rId6">
                  <a:extLst>
                    <a:ext uri="{A12FA001-AC4F-418D-AE19-62706E023703}">
                      <ahyp:hlinkClr xmlns:ahyp="http://schemas.microsoft.com/office/drawing/2018/hyperlinkcolor" val="tx"/>
                    </a:ext>
                  </a:extLst>
                </a:hlinkClick>
              </a:rPr>
              <a:t>Народное художественное творчество по виду</a:t>
            </a:r>
            <a:r>
              <a:rPr lang="en-US" sz="1600" dirty="0">
                <a:solidFill>
                  <a:srgbClr val="0080FF"/>
                </a:solidFill>
                <a:latin typeface="Times New Roman" pitchFamily="18" charset="0"/>
                <a:cs typeface="Times New Roman" pitchFamily="18" charset="0"/>
                <a:hlinkClick r:id="rId6">
                  <a:extLst>
                    <a:ext uri="{A12FA001-AC4F-418D-AE19-62706E023703}">
                      <ahyp:hlinkClr xmlns:ahyp="http://schemas.microsoft.com/office/drawing/2018/hyperlinkcolor" val="tx"/>
                    </a:ext>
                  </a:extLst>
                </a:hlinkClick>
              </a:rPr>
              <a:t>:</a:t>
            </a:r>
            <a:r>
              <a:rPr lang="ru-RU" sz="1600" dirty="0">
                <a:solidFill>
                  <a:srgbClr val="0080FF"/>
                </a:solidFill>
                <a:latin typeface="Times New Roman" pitchFamily="18" charset="0"/>
                <a:cs typeface="Times New Roman" pitchFamily="18" charset="0"/>
                <a:hlinkClick r:id="rId6">
                  <a:extLst>
                    <a:ext uri="{A12FA001-AC4F-418D-AE19-62706E023703}">
                      <ahyp:hlinkClr xmlns:ahyp="http://schemas.microsoft.com/office/drawing/2018/hyperlinkcolor" val="tx"/>
                    </a:ext>
                  </a:extLst>
                </a:hlinkClick>
              </a:rPr>
              <a:t> </a:t>
            </a:r>
            <a:r>
              <a:rPr lang="ru-RU" sz="1600" dirty="0">
                <a:solidFill>
                  <a:schemeClr val="tx2">
                    <a:lumMod val="60000"/>
                    <a:lumOff val="40000"/>
                  </a:schemeClr>
                </a:solidFill>
                <a:latin typeface="Times New Roman" pitchFamily="18" charset="0"/>
                <a:cs typeface="Times New Roman" pitchFamily="18" charset="0"/>
                <a:hlinkClick r:id="rId6">
                  <a:extLst>
                    <a:ext uri="{A12FA001-AC4F-418D-AE19-62706E023703}">
                      <ahyp:hlinkClr xmlns:ahyp="http://schemas.microsoft.com/office/drawing/2018/hyperlinkcolor" val="tx"/>
                    </a:ext>
                  </a:extLst>
                </a:hlinkClick>
              </a:rPr>
              <a:t>Хореографическое творчество</a:t>
            </a:r>
            <a:r>
              <a:rPr lang="ru-RU" sz="1600" dirty="0">
                <a:solidFill>
                  <a:schemeClr val="tx2">
                    <a:lumMod val="60000"/>
                    <a:lumOff val="40000"/>
                  </a:schemeClr>
                </a:solidFill>
                <a:latin typeface="Times New Roman" pitchFamily="18" charset="0"/>
                <a:cs typeface="Times New Roman" pitchFamily="18" charset="0"/>
              </a:rPr>
              <a:t> </a:t>
            </a:r>
            <a:r>
              <a:rPr lang="ru-RU" sz="1600" b="1" dirty="0">
                <a:solidFill>
                  <a:prstClr val="black"/>
                </a:solidFill>
                <a:latin typeface="Times New Roman" pitchFamily="18" charset="0"/>
                <a:cs typeface="Times New Roman" pitchFamily="18" charset="0"/>
                <a:hlinkClick r:id="rId6"/>
              </a:rPr>
              <a:t>(творческое испытание)</a:t>
            </a:r>
            <a:endParaRPr lang="ru-RU" sz="1600" b="1" dirty="0">
              <a:latin typeface="Times New Roman" pitchFamily="18" charset="0"/>
              <a:cs typeface="Times New Roman" pitchFamily="18" charset="0"/>
            </a:endParaRPr>
          </a:p>
          <a:p>
            <a:r>
              <a:rPr lang="ru-RU" sz="1600" dirty="0">
                <a:latin typeface="Times New Roman" pitchFamily="18" charset="0"/>
                <a:cs typeface="Times New Roman" pitchFamily="18" charset="0"/>
              </a:rPr>
              <a:t>Квалификация "Руководитель любительского творческого коллектива, преподаватель"</a:t>
            </a:r>
          </a:p>
          <a:p>
            <a:r>
              <a:rPr lang="ru-RU" sz="1600" dirty="0">
                <a:solidFill>
                  <a:srgbClr val="0080FF"/>
                </a:solidFill>
                <a:latin typeface="Times New Roman" pitchFamily="18" charset="0"/>
                <a:cs typeface="Times New Roman" pitchFamily="18" charset="0"/>
                <a:hlinkClick r:id="rId7">
                  <a:extLst>
                    <a:ext uri="{A12FA001-AC4F-418D-AE19-62706E023703}">
                      <ahyp:hlinkClr xmlns:ahyp="http://schemas.microsoft.com/office/drawing/2018/hyperlinkcolor" val="tx"/>
                    </a:ext>
                  </a:extLst>
                </a:hlinkClick>
              </a:rPr>
              <a:t>Народное художественное творчество</a:t>
            </a:r>
            <a:r>
              <a:rPr lang="en-US" sz="1600" dirty="0">
                <a:solidFill>
                  <a:srgbClr val="0080FF"/>
                </a:solidFill>
                <a:latin typeface="Times New Roman" pitchFamily="18" charset="0"/>
                <a:cs typeface="Times New Roman" pitchFamily="18" charset="0"/>
                <a:hlinkClick r:id="rId7">
                  <a:extLst>
                    <a:ext uri="{A12FA001-AC4F-418D-AE19-62706E023703}">
                      <ahyp:hlinkClr xmlns:ahyp="http://schemas.microsoft.com/office/drawing/2018/hyperlinkcolor" val="tx"/>
                    </a:ext>
                  </a:extLst>
                </a:hlinkClick>
              </a:rPr>
              <a:t> </a:t>
            </a:r>
            <a:r>
              <a:rPr lang="ru-RU" sz="1600" dirty="0">
                <a:solidFill>
                  <a:srgbClr val="0080FF"/>
                </a:solidFill>
                <a:latin typeface="Times New Roman" pitchFamily="18" charset="0"/>
                <a:cs typeface="Times New Roman" pitchFamily="18" charset="0"/>
                <a:hlinkClick r:id="rId7">
                  <a:extLst>
                    <a:ext uri="{A12FA001-AC4F-418D-AE19-62706E023703}">
                      <ahyp:hlinkClr xmlns:ahyp="http://schemas.microsoft.com/office/drawing/2018/hyperlinkcolor" val="tx"/>
                    </a:ext>
                  </a:extLst>
                </a:hlinkClick>
              </a:rPr>
              <a:t>по виду</a:t>
            </a:r>
            <a:r>
              <a:rPr lang="en-US" sz="1600" dirty="0">
                <a:solidFill>
                  <a:srgbClr val="0080FF"/>
                </a:solidFill>
                <a:latin typeface="Times New Roman" pitchFamily="18" charset="0"/>
                <a:cs typeface="Times New Roman" pitchFamily="18" charset="0"/>
                <a:hlinkClick r:id="rId7">
                  <a:extLst>
                    <a:ext uri="{A12FA001-AC4F-418D-AE19-62706E023703}">
                      <ahyp:hlinkClr xmlns:ahyp="http://schemas.microsoft.com/office/drawing/2018/hyperlinkcolor" val="tx"/>
                    </a:ext>
                  </a:extLst>
                </a:hlinkClick>
              </a:rPr>
              <a:t>:</a:t>
            </a:r>
            <a:r>
              <a:rPr lang="ru-RU" sz="1600" dirty="0">
                <a:solidFill>
                  <a:srgbClr val="0080FF"/>
                </a:solidFill>
                <a:latin typeface="Times New Roman" pitchFamily="18" charset="0"/>
                <a:cs typeface="Times New Roman" pitchFamily="18" charset="0"/>
                <a:hlinkClick r:id="rId7">
                  <a:extLst>
                    <a:ext uri="{A12FA001-AC4F-418D-AE19-62706E023703}">
                      <ahyp:hlinkClr xmlns:ahyp="http://schemas.microsoft.com/office/drawing/2018/hyperlinkcolor" val="tx"/>
                    </a:ext>
                  </a:extLst>
                </a:hlinkClick>
              </a:rPr>
              <a:t> </a:t>
            </a:r>
            <a:r>
              <a:rPr lang="ru-RU" sz="1600" dirty="0">
                <a:solidFill>
                  <a:schemeClr val="tx2">
                    <a:lumMod val="60000"/>
                    <a:lumOff val="40000"/>
                  </a:schemeClr>
                </a:solidFill>
                <a:latin typeface="Times New Roman" pitchFamily="18" charset="0"/>
                <a:cs typeface="Times New Roman" pitchFamily="18" charset="0"/>
                <a:hlinkClick r:id="rId7">
                  <a:extLst>
                    <a:ext uri="{A12FA001-AC4F-418D-AE19-62706E023703}">
                      <ahyp:hlinkClr xmlns:ahyp="http://schemas.microsoft.com/office/drawing/2018/hyperlinkcolor" val="tx"/>
                    </a:ext>
                  </a:extLst>
                </a:hlinkClick>
              </a:rPr>
              <a:t>Этнохудожественное творчество</a:t>
            </a:r>
            <a:r>
              <a:rPr lang="ru-RU" sz="1600" dirty="0">
                <a:solidFill>
                  <a:schemeClr val="tx2">
                    <a:lumMod val="60000"/>
                    <a:lumOff val="40000"/>
                  </a:schemeClr>
                </a:solidFill>
                <a:latin typeface="Times New Roman" pitchFamily="18" charset="0"/>
                <a:cs typeface="Times New Roman" pitchFamily="18" charset="0"/>
              </a:rPr>
              <a:t> </a:t>
            </a:r>
            <a:r>
              <a:rPr lang="ru-RU" sz="1600" b="1" dirty="0">
                <a:solidFill>
                  <a:prstClr val="black"/>
                </a:solidFill>
                <a:latin typeface="Times New Roman" pitchFamily="18" charset="0"/>
                <a:cs typeface="Times New Roman" pitchFamily="18" charset="0"/>
                <a:hlinkClick r:id="rId6"/>
              </a:rPr>
              <a:t>(творческое испытание)</a:t>
            </a:r>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Квалификация «Руководитель любительского творческого коллектива, преподаватель»</a:t>
            </a:r>
          </a:p>
          <a:p>
            <a:r>
              <a:rPr lang="ru-RU" sz="1600" dirty="0">
                <a:latin typeface="Times New Roman" pitchFamily="18" charset="0"/>
                <a:cs typeface="Times New Roman" pitchFamily="18" charset="0"/>
                <a:hlinkClick r:id="rId8"/>
              </a:rPr>
              <a:t>Социально-культурная деятельность</a:t>
            </a:r>
            <a:r>
              <a:rPr lang="ru-RU" sz="1600" dirty="0">
                <a:latin typeface="Times New Roman" pitchFamily="18" charset="0"/>
                <a:cs typeface="Times New Roman" pitchFamily="18" charset="0"/>
              </a:rPr>
              <a:t> </a:t>
            </a:r>
            <a:r>
              <a:rPr lang="ru-RU" sz="1600" b="1" dirty="0">
                <a:solidFill>
                  <a:srgbClr val="0070C0"/>
                </a:solidFill>
                <a:latin typeface="Times New Roman" pitchFamily="18" charset="0"/>
                <a:cs typeface="Times New Roman" pitchFamily="18" charset="0"/>
              </a:rPr>
              <a:t>(творческое испытание)</a:t>
            </a:r>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Квалификация «Менеджер социально-культурной деятельности»</a:t>
            </a:r>
            <a:endParaRPr lang="ru-RU" sz="1600" b="1" dirty="0">
              <a:latin typeface="Times New Roman" pitchFamily="18" charset="0"/>
              <a:cs typeface="Times New Roman" pitchFamily="18" charset="0"/>
            </a:endParaRPr>
          </a:p>
          <a:p>
            <a:pPr lvl="0"/>
            <a:r>
              <a:rPr lang="ru-RU" sz="1600" dirty="0">
                <a:solidFill>
                  <a:schemeClr val="tx2">
                    <a:lumMod val="60000"/>
                    <a:lumOff val="40000"/>
                  </a:schemeClr>
                </a:solidFill>
                <a:latin typeface="Times New Roman" pitchFamily="18" charset="0"/>
                <a:cs typeface="Times New Roman" pitchFamily="18" charset="0"/>
              </a:rPr>
              <a:t>Библиотечно-информационная деятельность </a:t>
            </a:r>
            <a:r>
              <a:rPr lang="ru-RU" sz="1600" b="1" dirty="0">
                <a:solidFill>
                  <a:srgbClr val="0070C0"/>
                </a:solidFill>
                <a:latin typeface="Times New Roman" pitchFamily="18" charset="0"/>
                <a:cs typeface="Times New Roman" pitchFamily="18" charset="0"/>
              </a:rPr>
              <a:t>(конкурс аттестатов)</a:t>
            </a:r>
          </a:p>
          <a:p>
            <a:r>
              <a:rPr lang="ru-RU" sz="1600" dirty="0">
                <a:latin typeface="Times New Roman" pitchFamily="18" charset="0"/>
                <a:cs typeface="Times New Roman" pitchFamily="18" charset="0"/>
              </a:rPr>
              <a:t>Квалификация «Специалист библиотечно-информационной деятельности» </a:t>
            </a:r>
          </a:p>
          <a:p>
            <a:r>
              <a:rPr lang="ru-RU" sz="1600" dirty="0">
                <a:latin typeface="Times New Roman" pitchFamily="18" charset="0"/>
                <a:cs typeface="Times New Roman" pitchFamily="18" charset="0"/>
                <a:hlinkClick r:id="rId9"/>
              </a:rPr>
              <a:t>Декоративно-прикладное искусство и народные промыслы: по видам</a:t>
            </a:r>
            <a:r>
              <a:rPr lang="ru-RU" sz="1600" dirty="0">
                <a:latin typeface="Times New Roman" pitchFamily="18" charset="0"/>
                <a:cs typeface="Times New Roman" pitchFamily="18" charset="0"/>
              </a:rPr>
              <a:t> </a:t>
            </a:r>
            <a:r>
              <a:rPr lang="ru-RU" sz="1600" b="1" dirty="0">
                <a:solidFill>
                  <a:srgbClr val="0070C0"/>
                </a:solidFill>
                <a:latin typeface="Times New Roman" pitchFamily="18" charset="0"/>
                <a:cs typeface="Times New Roman" pitchFamily="18" charset="0"/>
              </a:rPr>
              <a:t>(творческое испытание</a:t>
            </a:r>
            <a:r>
              <a:rPr lang="en-US" sz="1600" b="1" dirty="0">
                <a:solidFill>
                  <a:srgbClr val="0070C0"/>
                </a:solidFill>
                <a:latin typeface="Times New Roman" pitchFamily="18" charset="0"/>
                <a:cs typeface="Times New Roman" pitchFamily="18" charset="0"/>
              </a:rPr>
              <a:t>:</a:t>
            </a:r>
            <a:r>
              <a:rPr lang="ru-RU" sz="1600" b="1" dirty="0">
                <a:solidFill>
                  <a:srgbClr val="0070C0"/>
                </a:solidFill>
                <a:latin typeface="Times New Roman" pitchFamily="18" charset="0"/>
                <a:cs typeface="Times New Roman" pitchFamily="18" charset="0"/>
              </a:rPr>
              <a:t> </a:t>
            </a:r>
          </a:p>
          <a:p>
            <a:pPr lvl="0"/>
            <a:r>
              <a:rPr lang="ru-RU" sz="1600" b="1" dirty="0">
                <a:solidFill>
                  <a:srgbClr val="0070C0"/>
                </a:solidFill>
                <a:latin typeface="Times New Roman" pitchFamily="18" charset="0"/>
                <a:cs typeface="Times New Roman" pitchFamily="18" charset="0"/>
              </a:rPr>
              <a:t>рисунок, живопись, композиция)</a:t>
            </a:r>
          </a:p>
          <a:p>
            <a:r>
              <a:rPr lang="ru-RU" sz="1600" dirty="0">
                <a:latin typeface="Times New Roman" pitchFamily="18" charset="0"/>
                <a:cs typeface="Times New Roman" pitchFamily="18" charset="0"/>
              </a:rPr>
              <a:t>Квалификация «Художник-мастер, преподаватель»</a:t>
            </a:r>
          </a:p>
          <a:p>
            <a:endParaRPr lang="ru-RU" dirty="0"/>
          </a:p>
        </p:txBody>
      </p:sp>
    </p:spTree>
    <p:extLst>
      <p:ext uri="{BB962C8B-B14F-4D97-AF65-F5344CB8AC3E}">
        <p14:creationId xmlns:p14="http://schemas.microsoft.com/office/powerpoint/2010/main" val="3005973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lum bright="20000"/>
            <a:extLst>
              <a:ext uri="{28A0092B-C50C-407E-A947-70E740481C1C}">
                <a14:useLocalDpi xmlns:a14="http://schemas.microsoft.com/office/drawing/2010/main" val="0"/>
              </a:ext>
            </a:extLst>
          </a:blip>
          <a:stretch>
            <a:fillRect/>
          </a:stretch>
        </p:blipFill>
        <p:spPr>
          <a:xfrm>
            <a:off x="251520" y="332656"/>
            <a:ext cx="4896544" cy="3514153"/>
          </a:xfrm>
          <a:prstGeom prst="rect">
            <a:avLst/>
          </a:prstGeom>
          <a:ln>
            <a:noFill/>
          </a:ln>
          <a:effectLst>
            <a:softEdge rad="112500"/>
          </a:effectLst>
        </p:spPr>
      </p:pic>
      <p:sp>
        <p:nvSpPr>
          <p:cNvPr id="2" name="Заголовок 1"/>
          <p:cNvSpPr>
            <a:spLocks noGrp="1"/>
          </p:cNvSpPr>
          <p:nvPr>
            <p:ph type="title"/>
          </p:nvPr>
        </p:nvSpPr>
        <p:spPr>
          <a:xfrm>
            <a:off x="467544" y="0"/>
            <a:ext cx="8229600" cy="562074"/>
          </a:xfrm>
        </p:spPr>
        <p:txBody>
          <a:bodyPr>
            <a:normAutofit/>
          </a:bodyPr>
          <a:lstStyle/>
          <a:p>
            <a:r>
              <a:rPr lang="ru-RU" sz="2500" b="1" dirty="0">
                <a:solidFill>
                  <a:schemeClr val="tx2">
                    <a:lumMod val="75000"/>
                  </a:schemeClr>
                </a:solidFill>
                <a:latin typeface="Times New Roman" panose="02020603050405020304" pitchFamily="18" charset="0"/>
                <a:cs typeface="Times New Roman" panose="02020603050405020304" pitchFamily="18" charset="0"/>
              </a:rPr>
              <a:t>Колледж искусств Республики Коми</a:t>
            </a:r>
          </a:p>
        </p:txBody>
      </p:sp>
      <p:sp>
        <p:nvSpPr>
          <p:cNvPr id="5" name="TextBox 4"/>
          <p:cNvSpPr txBox="1"/>
          <p:nvPr/>
        </p:nvSpPr>
        <p:spPr>
          <a:xfrm>
            <a:off x="5364088" y="764704"/>
            <a:ext cx="3312368" cy="2339102"/>
          </a:xfrm>
          <a:prstGeom prst="rect">
            <a:avLst/>
          </a:prstGeom>
          <a:noFill/>
        </p:spPr>
        <p:txBody>
          <a:bodyPr wrap="square" rtlCol="0">
            <a:spAutoFit/>
          </a:bodyPr>
          <a:lstStyle/>
          <a:p>
            <a:r>
              <a:rPr lang="ru-RU" sz="1600" dirty="0">
                <a:latin typeface="Times New Roman" pitchFamily="18" charset="0"/>
                <a:cs typeface="Times New Roman" pitchFamily="18" charset="0"/>
              </a:rPr>
              <a:t>Адрес:167000 Республика Коми </a:t>
            </a:r>
          </a:p>
          <a:p>
            <a:r>
              <a:rPr lang="ru-RU" sz="1600" dirty="0">
                <a:latin typeface="Times New Roman" pitchFamily="18" charset="0"/>
                <a:cs typeface="Times New Roman" pitchFamily="18" charset="0"/>
              </a:rPr>
              <a:t>г. Сыктывкар, ул. Ленина, д. 51</a:t>
            </a:r>
          </a:p>
          <a:p>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Телефон/факс приёмной комиссии:</a:t>
            </a:r>
          </a:p>
          <a:p>
            <a:r>
              <a:rPr lang="ru-RU" sz="1600" dirty="0">
                <a:latin typeface="Times New Roman" pitchFamily="18" charset="0"/>
                <a:cs typeface="Times New Roman" pitchFamily="18" charset="0"/>
              </a:rPr>
              <a:t>(8212) 24-12-95 (доб.10</a:t>
            </a:r>
            <a:r>
              <a:rPr lang="en-US" sz="1600" dirty="0">
                <a:latin typeface="Times New Roman" pitchFamily="18" charset="0"/>
                <a:cs typeface="Times New Roman" pitchFamily="18" charset="0"/>
              </a:rPr>
              <a:t>6</a:t>
            </a:r>
            <a:r>
              <a:rPr lang="ru-RU" sz="1600" dirty="0">
                <a:latin typeface="Times New Roman" pitchFamily="18" charset="0"/>
                <a:cs typeface="Times New Roman" pitchFamily="18" charset="0"/>
              </a:rPr>
              <a:t>)</a:t>
            </a:r>
          </a:p>
          <a:p>
            <a:r>
              <a:rPr lang="en-US" sz="1600" b="0" i="0" dirty="0">
                <a:effectLst/>
                <a:highlight>
                  <a:srgbClr val="FFFFFF"/>
                </a:highlight>
                <a:latin typeface="Times New Roman" panose="02020603050405020304" pitchFamily="18" charset="0"/>
                <a:cs typeface="Times New Roman" panose="02020603050405020304" pitchFamily="18" charset="0"/>
              </a:rPr>
              <a:t>email:</a:t>
            </a:r>
            <a:r>
              <a:rPr lang="ru-RU" sz="1600" b="0" i="0" dirty="0">
                <a:effectLst/>
                <a:highlight>
                  <a:srgbClr val="FFFFFF"/>
                </a:highlight>
                <a:latin typeface="Times New Roman" panose="02020603050405020304" pitchFamily="18" charset="0"/>
                <a:cs typeface="Times New Roman" panose="02020603050405020304" pitchFamily="18" charset="0"/>
              </a:rPr>
              <a:t> </a:t>
            </a:r>
            <a:r>
              <a:rPr lang="en-US" sz="1600" b="0" i="0" dirty="0">
                <a:solidFill>
                  <a:srgbClr val="00B0F0"/>
                </a:solidFill>
                <a:effectLst/>
                <a:highlight>
                  <a:srgbClr val="FFFFFF"/>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arskomi@yandex.ru</a:t>
            </a:r>
            <a:endParaRPr lang="ru-RU" sz="1600" dirty="0">
              <a:solidFill>
                <a:srgbClr val="00B0F0"/>
              </a:solidFill>
              <a:latin typeface="Times New Roman" pitchFamily="18" charset="0"/>
              <a:cs typeface="Times New Roman" pitchFamily="18" charset="0"/>
            </a:endParaRPr>
          </a:p>
          <a:p>
            <a:r>
              <a:rPr lang="ru-RU" sz="1600" dirty="0">
                <a:latin typeface="Times New Roman" pitchFamily="18" charset="0"/>
                <a:cs typeface="Times New Roman" pitchFamily="18" charset="0"/>
              </a:rPr>
              <a:t>Официальный сайт</a:t>
            </a:r>
            <a:r>
              <a:rPr lang="en-US" sz="1600" dirty="0">
                <a:latin typeface="Times New Roman" pitchFamily="18" charset="0"/>
                <a:cs typeface="Times New Roman" pitchFamily="18" charset="0"/>
              </a:rPr>
              <a:t>:</a:t>
            </a:r>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 </a:t>
            </a:r>
            <a:r>
              <a:rPr lang="en-US" sz="1600" i="0" dirty="0">
                <a:solidFill>
                  <a:srgbClr val="00B0F0"/>
                </a:solidFill>
                <a:effectLst/>
                <a:highlight>
                  <a:srgbClr val="FFFFFF"/>
                </a:highligh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arskomi.ru</a:t>
            </a:r>
            <a:r>
              <a:rPr lang="ru-RU" sz="1600" i="0" dirty="0">
                <a:solidFill>
                  <a:srgbClr val="00B0F0"/>
                </a:solidFill>
                <a:effectLst/>
                <a:highlight>
                  <a:srgbClr val="FFFFFF"/>
                </a:highlight>
                <a:latin typeface="Times New Roman" panose="02020603050405020304" pitchFamily="18" charset="0"/>
                <a:cs typeface="Times New Roman" panose="02020603050405020304" pitchFamily="18" charset="0"/>
              </a:rPr>
              <a:t>,</a:t>
            </a:r>
            <a:r>
              <a:rPr lang="ru-RU" sz="1600" b="1" i="0" dirty="0">
                <a:solidFill>
                  <a:srgbClr val="00B0F0"/>
                </a:solidFill>
                <a:effectLst/>
                <a:highlight>
                  <a:srgbClr val="FFFFFF"/>
                </a:highlight>
                <a:latin typeface="OpenSans-Light"/>
              </a:rPr>
              <a:t> </a:t>
            </a:r>
            <a:r>
              <a:rPr lang="ru-RU" sz="1600" i="0" dirty="0">
                <a:solidFill>
                  <a:srgbClr val="F22756"/>
                </a:solidFill>
                <a:effectLst/>
                <a:highlight>
                  <a:srgbClr val="FFFFFF"/>
                </a:highlight>
                <a:latin typeface="Times New Roman" panose="02020603050405020304" pitchFamily="18" charset="0"/>
                <a:cs typeface="Times New Roman" panose="02020603050405020304" pitchFamily="18" charset="0"/>
                <a:hlinkClick r:id="rId5"/>
              </a:rPr>
              <a:t>киркоми.рф</a:t>
            </a:r>
            <a:r>
              <a:rPr lang="en-US" sz="1600" i="0" dirty="0">
                <a:effectLst/>
                <a:highlight>
                  <a:srgbClr val="FFFFFF"/>
                </a:highlight>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itchFamily="18" charset="0"/>
            </a:endParaRPr>
          </a:p>
          <a:p>
            <a:endParaRPr lang="ru-RU" dirty="0"/>
          </a:p>
        </p:txBody>
      </p:sp>
      <p:sp>
        <p:nvSpPr>
          <p:cNvPr id="7" name="TextBox 6"/>
          <p:cNvSpPr txBox="1"/>
          <p:nvPr/>
        </p:nvSpPr>
        <p:spPr>
          <a:xfrm>
            <a:off x="899592" y="4437112"/>
            <a:ext cx="7416824" cy="369332"/>
          </a:xfrm>
          <a:prstGeom prst="rect">
            <a:avLst/>
          </a:prstGeom>
          <a:noFill/>
        </p:spPr>
        <p:txBody>
          <a:bodyPr wrap="square" rtlCol="0">
            <a:spAutoFit/>
          </a:bodyPr>
          <a:lstStyle/>
          <a:p>
            <a:endParaRPr lang="ru-RU" dirty="0"/>
          </a:p>
        </p:txBody>
      </p:sp>
      <p:sp>
        <p:nvSpPr>
          <p:cNvPr id="12" name="Прямоугольник 11"/>
          <p:cNvSpPr/>
          <p:nvPr/>
        </p:nvSpPr>
        <p:spPr>
          <a:xfrm>
            <a:off x="323528" y="3717032"/>
            <a:ext cx="8496944" cy="2462213"/>
          </a:xfrm>
          <a:prstGeom prst="rect">
            <a:avLst/>
          </a:prstGeom>
        </p:spPr>
        <p:txBody>
          <a:bodyPr wrap="square">
            <a:spAutoFit/>
          </a:bodyPr>
          <a:lstStyle/>
          <a:p>
            <a:pPr lvl="0" eaLnBrk="0" fontAlgn="base" hangingPunct="0">
              <a:spcBef>
                <a:spcPct val="0"/>
              </a:spcBef>
              <a:spcAft>
                <a:spcPct val="0"/>
              </a:spcAft>
            </a:pPr>
            <a:r>
              <a:rPr lang="ru-RU" sz="1400" dirty="0">
                <a:solidFill>
                  <a:schemeClr val="bg2">
                    <a:lumMod val="50000"/>
                  </a:schemeClr>
                </a:solidFill>
                <a:latin typeface="Times New Roman" pitchFamily="18" charset="0"/>
                <a:ea typeface="Calibri" pitchFamily="34" charset="0"/>
                <a:cs typeface="Times New Roman" pitchFamily="18" charset="0"/>
                <a:hlinkClick r:id="rId6"/>
              </a:rPr>
              <a:t>Актерское искусство</a:t>
            </a:r>
            <a:r>
              <a:rPr lang="ru-RU" sz="1400" dirty="0">
                <a:solidFill>
                  <a:schemeClr val="bg2">
                    <a:lumMod val="50000"/>
                  </a:schemeClr>
                </a:solidFill>
                <a:latin typeface="Times New Roman" pitchFamily="18" charset="0"/>
                <a:cs typeface="Times New Roman" pitchFamily="18" charset="0"/>
              </a:rPr>
              <a:t> </a:t>
            </a:r>
            <a:r>
              <a:rPr lang="ru-RU" sz="1400" dirty="0">
                <a:latin typeface="Times New Roman" pitchFamily="18" charset="0"/>
                <a:cs typeface="Times New Roman" pitchFamily="18" charset="0"/>
              </a:rPr>
              <a:t>(а</a:t>
            </a:r>
            <a:r>
              <a:rPr lang="ru-RU" sz="1400" dirty="0">
                <a:latin typeface="Times New Roman" pitchFamily="18" charset="0"/>
                <a:ea typeface="Calibri" pitchFamily="34" charset="0"/>
                <a:cs typeface="Times New Roman" pitchFamily="18" charset="0"/>
              </a:rPr>
              <a:t>ктер, преподаватель)</a:t>
            </a:r>
            <a:endParaRPr lang="ru-RU" sz="1400" dirty="0">
              <a:latin typeface="Times New Roman" pitchFamily="18" charset="0"/>
              <a:cs typeface="Times New Roman" pitchFamily="18" charset="0"/>
            </a:endParaRPr>
          </a:p>
          <a:p>
            <a:pPr lvl="0" eaLnBrk="0" fontAlgn="base" hangingPunct="0">
              <a:spcBef>
                <a:spcPct val="0"/>
              </a:spcBef>
              <a:spcAft>
                <a:spcPct val="0"/>
              </a:spcAft>
            </a:pPr>
            <a:r>
              <a:rPr lang="ru-RU" sz="1400" dirty="0">
                <a:solidFill>
                  <a:schemeClr val="bg2">
                    <a:lumMod val="50000"/>
                  </a:schemeClr>
                </a:solidFill>
                <a:latin typeface="Times New Roman" pitchFamily="18" charset="0"/>
                <a:ea typeface="Calibri" pitchFamily="34" charset="0"/>
                <a:cs typeface="Times New Roman" pitchFamily="18" charset="0"/>
                <a:hlinkClick r:id="rId7"/>
              </a:rPr>
              <a:t>Музыкальное искусство эстрады (по видам)</a:t>
            </a:r>
            <a:r>
              <a:rPr lang="ru-RU" sz="1400" dirty="0">
                <a:solidFill>
                  <a:schemeClr val="bg2">
                    <a:lumMod val="50000"/>
                  </a:schemeClr>
                </a:solidFill>
                <a:latin typeface="Times New Roman" pitchFamily="18" charset="0"/>
                <a:cs typeface="Times New Roman" pitchFamily="18" charset="0"/>
              </a:rPr>
              <a:t> </a:t>
            </a:r>
            <a:r>
              <a:rPr lang="ru-RU" sz="1400" dirty="0">
                <a:latin typeface="Times New Roman" pitchFamily="18" charset="0"/>
                <a:cs typeface="Times New Roman" pitchFamily="18" charset="0"/>
              </a:rPr>
              <a:t>(а</a:t>
            </a:r>
            <a:r>
              <a:rPr lang="ru-RU" sz="1400" dirty="0">
                <a:latin typeface="Times New Roman" pitchFamily="18" charset="0"/>
                <a:ea typeface="Calibri" pitchFamily="34" charset="0"/>
                <a:cs typeface="Times New Roman" pitchFamily="18" charset="0"/>
              </a:rPr>
              <a:t>ртист, преподаватель, руководитель эстрадного коллектива)</a:t>
            </a:r>
            <a:endParaRPr lang="ru-RU" sz="1400" dirty="0">
              <a:latin typeface="Times New Roman" pitchFamily="18" charset="0"/>
              <a:cs typeface="Times New Roman" pitchFamily="18" charset="0"/>
            </a:endParaRPr>
          </a:p>
          <a:p>
            <a:pPr lvl="0" eaLnBrk="0" fontAlgn="base" hangingPunct="0">
              <a:spcBef>
                <a:spcPct val="0"/>
              </a:spcBef>
              <a:spcAft>
                <a:spcPct val="0"/>
              </a:spcAft>
            </a:pPr>
            <a:r>
              <a:rPr lang="ru-RU" sz="1400" dirty="0">
                <a:solidFill>
                  <a:srgbClr val="219EEB"/>
                </a:solidFill>
                <a:latin typeface="Times New Roman" pitchFamily="18" charset="0"/>
                <a:ea typeface="Calibri" pitchFamily="34" charset="0"/>
                <a:cs typeface="Times New Roman" pitchFamily="18" charset="0"/>
                <a:hlinkClick r:id="rId8"/>
              </a:rPr>
              <a:t>Инструментальное исполнительство (по видам инструментов)</a:t>
            </a:r>
            <a:r>
              <a:rPr lang="ru-RU" sz="1400" dirty="0">
                <a:solidFill>
                  <a:prstClr val="black"/>
                </a:solidFill>
                <a:latin typeface="Times New Roman" pitchFamily="18" charset="0"/>
                <a:cs typeface="Times New Roman" pitchFamily="18" charset="0"/>
              </a:rPr>
              <a:t> (</a:t>
            </a:r>
            <a:r>
              <a:rPr lang="ru-RU" sz="1400" dirty="0">
                <a:solidFill>
                  <a:srgbClr val="3B3B3B"/>
                </a:solidFill>
                <a:latin typeface="Times New Roman" pitchFamily="18" charset="0"/>
                <a:cs typeface="Times New Roman" pitchFamily="18" charset="0"/>
              </a:rPr>
              <a:t>а</a:t>
            </a:r>
            <a:r>
              <a:rPr lang="ru-RU" sz="1400" dirty="0">
                <a:solidFill>
                  <a:srgbClr val="3B3B3B"/>
                </a:solidFill>
                <a:latin typeface="Times New Roman" pitchFamily="18" charset="0"/>
                <a:ea typeface="Calibri" pitchFamily="34" charset="0"/>
                <a:cs typeface="Times New Roman" pitchFamily="18" charset="0"/>
              </a:rPr>
              <a:t>ртист, преподаватель, </a:t>
            </a:r>
            <a:r>
              <a:rPr lang="ru-RU" sz="1400" dirty="0">
                <a:solidFill>
                  <a:schemeClr val="tx2">
                    <a:lumMod val="60000"/>
                    <a:lumOff val="40000"/>
                  </a:schemeClr>
                </a:solidFill>
                <a:latin typeface="Times New Roman" pitchFamily="18" charset="0"/>
                <a:ea typeface="Calibri" pitchFamily="34" charset="0"/>
                <a:cs typeface="Times New Roman" pitchFamily="18" charset="0"/>
              </a:rPr>
              <a:t>концертмейстер)</a:t>
            </a:r>
            <a:endParaRPr lang="ru-RU" sz="1400" dirty="0">
              <a:solidFill>
                <a:schemeClr val="tx2">
                  <a:lumMod val="60000"/>
                  <a:lumOff val="40000"/>
                </a:schemeClr>
              </a:solidFill>
              <a:latin typeface="Times New Roman" pitchFamily="18" charset="0"/>
              <a:cs typeface="Times New Roman" pitchFamily="18" charset="0"/>
            </a:endParaRPr>
          </a:p>
          <a:p>
            <a:pPr lvl="0" eaLnBrk="0" fontAlgn="base" hangingPunct="0">
              <a:spcBef>
                <a:spcPct val="0"/>
              </a:spcBef>
              <a:spcAft>
                <a:spcPct val="0"/>
              </a:spcAft>
            </a:pPr>
            <a:r>
              <a:rPr lang="ru-RU" sz="1400" dirty="0">
                <a:solidFill>
                  <a:srgbClr val="055A8E"/>
                </a:solidFill>
                <a:latin typeface="Times New Roman" pitchFamily="18" charset="0"/>
                <a:ea typeface="Calibri" pitchFamily="34" charset="0"/>
                <a:cs typeface="Times New Roman" pitchFamily="18" charset="0"/>
                <a:hlinkClick r:id="rId9"/>
              </a:rPr>
              <a:t>Вокальное искусство</a:t>
            </a:r>
            <a:r>
              <a:rPr lang="ru-RU" sz="1400" dirty="0">
                <a:solidFill>
                  <a:prstClr val="black"/>
                </a:solidFill>
                <a:latin typeface="Times New Roman" pitchFamily="18" charset="0"/>
                <a:cs typeface="Times New Roman" pitchFamily="18" charset="0"/>
              </a:rPr>
              <a:t> </a:t>
            </a:r>
            <a:r>
              <a:rPr lang="ru-RU" sz="1400" dirty="0">
                <a:latin typeface="Times New Roman" pitchFamily="18" charset="0"/>
                <a:cs typeface="Times New Roman" pitchFamily="18" charset="0"/>
              </a:rPr>
              <a:t>(а</a:t>
            </a:r>
            <a:r>
              <a:rPr lang="ru-RU" sz="1400" dirty="0">
                <a:latin typeface="Times New Roman" pitchFamily="18" charset="0"/>
                <a:ea typeface="Calibri" pitchFamily="34" charset="0"/>
                <a:cs typeface="Times New Roman" pitchFamily="18" charset="0"/>
              </a:rPr>
              <a:t>ртист – вокалист, преподаватель)</a:t>
            </a:r>
            <a:endParaRPr lang="ru-RU" sz="1400" dirty="0">
              <a:latin typeface="Times New Roman" pitchFamily="18" charset="0"/>
              <a:cs typeface="Times New Roman" pitchFamily="18" charset="0"/>
            </a:endParaRPr>
          </a:p>
          <a:p>
            <a:pPr lvl="0" eaLnBrk="0" fontAlgn="base" hangingPunct="0">
              <a:spcBef>
                <a:spcPct val="0"/>
              </a:spcBef>
              <a:spcAft>
                <a:spcPct val="0"/>
              </a:spcAft>
            </a:pPr>
            <a:r>
              <a:rPr lang="ru-RU" sz="1400" dirty="0">
                <a:solidFill>
                  <a:srgbClr val="055A8E"/>
                </a:solidFill>
                <a:latin typeface="Times New Roman" pitchFamily="18" charset="0"/>
                <a:ea typeface="Calibri" pitchFamily="34" charset="0"/>
                <a:cs typeface="Times New Roman" pitchFamily="18" charset="0"/>
                <a:hlinkClick r:id="rId10"/>
              </a:rPr>
              <a:t>Сольное и хоровое народное пение</a:t>
            </a:r>
            <a:r>
              <a:rPr lang="ru-RU" sz="1400" dirty="0">
                <a:solidFill>
                  <a:prstClr val="black"/>
                </a:solidFill>
                <a:latin typeface="Times New Roman" pitchFamily="18" charset="0"/>
                <a:cs typeface="Times New Roman" pitchFamily="18" charset="0"/>
              </a:rPr>
              <a:t> </a:t>
            </a:r>
            <a:r>
              <a:rPr lang="ru-RU" sz="1400" dirty="0">
                <a:latin typeface="Times New Roman" pitchFamily="18" charset="0"/>
                <a:cs typeface="Times New Roman" pitchFamily="18" charset="0"/>
              </a:rPr>
              <a:t>(а</a:t>
            </a:r>
            <a:r>
              <a:rPr lang="ru-RU" sz="1400" dirty="0">
                <a:latin typeface="Times New Roman" pitchFamily="18" charset="0"/>
                <a:ea typeface="Calibri" pitchFamily="34" charset="0"/>
                <a:cs typeface="Times New Roman" pitchFamily="18" charset="0"/>
              </a:rPr>
              <a:t>ртист- вокалист, преподаватель, руководитель народного коллектива)</a:t>
            </a:r>
            <a:endParaRPr lang="ru-RU" sz="1400" dirty="0">
              <a:latin typeface="Times New Roman" pitchFamily="18" charset="0"/>
              <a:cs typeface="Times New Roman" pitchFamily="18" charset="0"/>
            </a:endParaRPr>
          </a:p>
          <a:p>
            <a:pPr lvl="0" eaLnBrk="0" fontAlgn="base" hangingPunct="0">
              <a:spcBef>
                <a:spcPct val="0"/>
              </a:spcBef>
              <a:spcAft>
                <a:spcPct val="0"/>
              </a:spcAft>
            </a:pPr>
            <a:r>
              <a:rPr lang="ru-RU" sz="1400" dirty="0">
                <a:solidFill>
                  <a:srgbClr val="055A8E"/>
                </a:solidFill>
                <a:latin typeface="Times New Roman" pitchFamily="18" charset="0"/>
                <a:ea typeface="Times New Roman" pitchFamily="18" charset="0"/>
                <a:cs typeface="Times New Roman" pitchFamily="18" charset="0"/>
                <a:hlinkClick r:id="rId11"/>
              </a:rPr>
              <a:t>Хоровое дирижирование</a:t>
            </a:r>
            <a:r>
              <a:rPr lang="ru-RU" sz="1400" dirty="0">
                <a:solidFill>
                  <a:prstClr val="black"/>
                </a:solidFill>
                <a:latin typeface="Times New Roman" pitchFamily="18" charset="0"/>
                <a:cs typeface="Times New Roman" pitchFamily="18" charset="0"/>
              </a:rPr>
              <a:t> </a:t>
            </a:r>
            <a:r>
              <a:rPr lang="ru-RU" sz="1400" dirty="0">
                <a:latin typeface="Times New Roman" pitchFamily="18" charset="0"/>
                <a:cs typeface="Times New Roman" pitchFamily="18" charset="0"/>
              </a:rPr>
              <a:t>(д</a:t>
            </a:r>
            <a:r>
              <a:rPr lang="ru-RU" sz="1400" dirty="0">
                <a:latin typeface="Times New Roman" pitchFamily="18" charset="0"/>
                <a:ea typeface="Calibri" pitchFamily="34" charset="0"/>
                <a:cs typeface="Times New Roman" pitchFamily="18" charset="0"/>
              </a:rPr>
              <a:t>ирижер хора, преподаватель)</a:t>
            </a:r>
            <a:endParaRPr lang="ru-RU" sz="1400" dirty="0">
              <a:latin typeface="Times New Roman" pitchFamily="18" charset="0"/>
              <a:cs typeface="Times New Roman" pitchFamily="18" charset="0"/>
            </a:endParaRPr>
          </a:p>
          <a:p>
            <a:pPr lvl="0" eaLnBrk="0" fontAlgn="base" hangingPunct="0">
              <a:spcBef>
                <a:spcPct val="0"/>
              </a:spcBef>
              <a:spcAft>
                <a:spcPct val="0"/>
              </a:spcAft>
            </a:pPr>
            <a:r>
              <a:rPr lang="ru-RU" sz="1400" dirty="0">
                <a:solidFill>
                  <a:srgbClr val="055A8E"/>
                </a:solidFill>
                <a:latin typeface="Times New Roman" pitchFamily="18" charset="0"/>
                <a:ea typeface="Times New Roman" pitchFamily="18" charset="0"/>
                <a:cs typeface="Times New Roman" pitchFamily="18" charset="0"/>
                <a:hlinkClick r:id="rId12"/>
              </a:rPr>
              <a:t>Теория музыки</a:t>
            </a:r>
            <a:r>
              <a:rPr lang="ru-RU" sz="1400" dirty="0">
                <a:solidFill>
                  <a:prstClr val="black"/>
                </a:solidFill>
                <a:latin typeface="Times New Roman" pitchFamily="18" charset="0"/>
                <a:cs typeface="Times New Roman" pitchFamily="18" charset="0"/>
              </a:rPr>
              <a:t> (</a:t>
            </a:r>
            <a:r>
              <a:rPr lang="ru-RU" sz="1400" dirty="0">
                <a:solidFill>
                  <a:srgbClr val="3B3B3B"/>
                </a:solidFill>
                <a:latin typeface="Times New Roman" pitchFamily="18" charset="0"/>
                <a:cs typeface="Times New Roman" pitchFamily="18" charset="0"/>
              </a:rPr>
              <a:t>п</a:t>
            </a:r>
            <a:r>
              <a:rPr lang="ru-RU" sz="1400" dirty="0">
                <a:solidFill>
                  <a:srgbClr val="3B3B3B"/>
                </a:solidFill>
                <a:latin typeface="Times New Roman" pitchFamily="18" charset="0"/>
                <a:ea typeface="Calibri" pitchFamily="34" charset="0"/>
                <a:cs typeface="Times New Roman" pitchFamily="18" charset="0"/>
              </a:rPr>
              <a:t>реподаватель, организатор музыкально–просветительской деятельности)</a:t>
            </a:r>
            <a:endParaRPr lang="ru-RU" sz="1400" dirty="0">
              <a:solidFill>
                <a:prstClr val="black"/>
              </a:solidFill>
              <a:latin typeface="Times New Roman" pitchFamily="18" charset="0"/>
              <a:cs typeface="Times New Roman" pitchFamily="18" charset="0"/>
            </a:endParaRPr>
          </a:p>
          <a:p>
            <a:pPr lvl="0" eaLnBrk="0" fontAlgn="base" hangingPunct="0">
              <a:spcBef>
                <a:spcPct val="0"/>
              </a:spcBef>
              <a:spcAft>
                <a:spcPct val="0"/>
              </a:spcAft>
            </a:pPr>
            <a:r>
              <a:rPr lang="ru-RU" sz="1400" dirty="0">
                <a:solidFill>
                  <a:srgbClr val="17365D"/>
                </a:solidFill>
                <a:latin typeface="Times New Roman" pitchFamily="18" charset="0"/>
                <a:ea typeface="Calibri" pitchFamily="34" charset="0"/>
                <a:cs typeface="Times New Roman" pitchFamily="18" charset="0"/>
              </a:rPr>
              <a:t>Изобразительное и прикладные виды искусств</a:t>
            </a:r>
            <a:endParaRPr lang="ru-RU" sz="1400" dirty="0">
              <a:solidFill>
                <a:prstClr val="black"/>
              </a:solidFill>
              <a:latin typeface="Times New Roman" pitchFamily="18" charset="0"/>
              <a:cs typeface="Times New Roman" pitchFamily="18" charset="0"/>
            </a:endParaRPr>
          </a:p>
          <a:p>
            <a:pPr lvl="0" eaLnBrk="0" fontAlgn="base" hangingPunct="0">
              <a:spcBef>
                <a:spcPct val="0"/>
              </a:spcBef>
              <a:spcAft>
                <a:spcPct val="0"/>
              </a:spcAft>
            </a:pPr>
            <a:r>
              <a:rPr lang="ru-RU" sz="1400" dirty="0">
                <a:solidFill>
                  <a:srgbClr val="055A8E"/>
                </a:solidFill>
                <a:latin typeface="Times New Roman" pitchFamily="18" charset="0"/>
                <a:ea typeface="Calibri" pitchFamily="34" charset="0"/>
                <a:cs typeface="Times New Roman" pitchFamily="18" charset="0"/>
                <a:hlinkClick r:id="rId13"/>
              </a:rPr>
              <a:t>Дизайн (по отраслям)</a:t>
            </a:r>
            <a:r>
              <a:rPr lang="ru-RU" sz="1400" dirty="0">
                <a:solidFill>
                  <a:prstClr val="black"/>
                </a:solidFill>
                <a:latin typeface="Times New Roman" pitchFamily="18" charset="0"/>
                <a:cs typeface="Times New Roman" pitchFamily="18" charset="0"/>
              </a:rPr>
              <a:t> </a:t>
            </a:r>
            <a:r>
              <a:rPr lang="ru-RU" sz="1400" dirty="0">
                <a:latin typeface="Times New Roman" pitchFamily="18" charset="0"/>
                <a:cs typeface="Times New Roman" pitchFamily="18" charset="0"/>
              </a:rPr>
              <a:t>(д</a:t>
            </a:r>
            <a:r>
              <a:rPr lang="ru-RU" sz="1400" dirty="0">
                <a:latin typeface="Times New Roman" pitchFamily="18" charset="0"/>
                <a:ea typeface="Calibri" pitchFamily="34" charset="0"/>
                <a:cs typeface="Times New Roman" pitchFamily="18" charset="0"/>
              </a:rPr>
              <a:t>изайнер, преподаватель)</a:t>
            </a:r>
            <a:endParaRPr lang="en-US" sz="1400" dirty="0">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lang="ru-RU" sz="1400" u="sng" dirty="0">
                <a:solidFill>
                  <a:schemeClr val="tx2">
                    <a:lumMod val="60000"/>
                    <a:lumOff val="40000"/>
                  </a:schemeClr>
                </a:solidFill>
                <a:latin typeface="Times New Roman" pitchFamily="18" charset="0"/>
                <a:cs typeface="Times New Roman" pitchFamily="18" charset="0"/>
              </a:rPr>
              <a:t>Мастер по ремонту и обслуживанию музыкальных инструментов </a:t>
            </a:r>
            <a:r>
              <a:rPr lang="ru-RU" sz="1400" u="sng" dirty="0">
                <a:latin typeface="Times New Roman" pitchFamily="18" charset="0"/>
                <a:cs typeface="Times New Roman" pitchFamily="18" charset="0"/>
              </a:rPr>
              <a:t>(</a:t>
            </a:r>
            <a:r>
              <a:rPr lang="ru-RU" sz="1400" dirty="0">
                <a:latin typeface="Times New Roman" pitchFamily="18" charset="0"/>
                <a:cs typeface="Times New Roman" pitchFamily="18" charset="0"/>
              </a:rPr>
              <a:t>на базе 11 класса, необходимо музыкальное образование).</a:t>
            </a:r>
          </a:p>
        </p:txBody>
      </p:sp>
    </p:spTree>
    <p:extLst>
      <p:ext uri="{BB962C8B-B14F-4D97-AF65-F5344CB8AC3E}">
        <p14:creationId xmlns:p14="http://schemas.microsoft.com/office/powerpoint/2010/main" val="153909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upload-ca0451ed212bdd32f8d9e1cd64bf8c77.hb.bizmrg.com/iblock/e3c/e3c9b27ba6217b4db9090ab5ddeee91f/e1f47a96fdb34e54e742e60873cc9bd2.jpg"/>
          <p:cNvPicPr>
            <a:picLocks noChangeAspect="1" noChangeArrowheads="1"/>
          </p:cNvPicPr>
          <p:nvPr/>
        </p:nvPicPr>
        <p:blipFill>
          <a:blip r:embed="rId2" cstate="print">
            <a:lum bright="20000"/>
          </a:blip>
          <a:srcRect/>
          <a:stretch>
            <a:fillRect/>
          </a:stretch>
        </p:blipFill>
        <p:spPr bwMode="auto">
          <a:xfrm>
            <a:off x="179512" y="404664"/>
            <a:ext cx="4572000" cy="3429001"/>
          </a:xfrm>
          <a:prstGeom prst="rect">
            <a:avLst/>
          </a:prstGeom>
          <a:ln>
            <a:noFill/>
          </a:ln>
          <a:effectLst>
            <a:softEdge rad="112500"/>
          </a:effectLst>
        </p:spPr>
      </p:pic>
      <p:sp>
        <p:nvSpPr>
          <p:cNvPr id="2" name="Заголовок 1"/>
          <p:cNvSpPr>
            <a:spLocks noGrp="1"/>
          </p:cNvSpPr>
          <p:nvPr>
            <p:ph type="title"/>
          </p:nvPr>
        </p:nvSpPr>
        <p:spPr>
          <a:xfrm>
            <a:off x="539552" y="0"/>
            <a:ext cx="8229600" cy="562074"/>
          </a:xfrm>
        </p:spPr>
        <p:txBody>
          <a:bodyPr>
            <a:normAutofit fontScale="90000"/>
          </a:bodyPr>
          <a:lstStyle/>
          <a:p>
            <a:r>
              <a:rPr lang="ru-RU" sz="2800" b="1" dirty="0">
                <a:solidFill>
                  <a:schemeClr val="bg2">
                    <a:lumMod val="25000"/>
                  </a:schemeClr>
                </a:solidFill>
              </a:rPr>
              <a:t>Сыктывкарский медицинский колледж им.И.П.Морозова</a:t>
            </a:r>
          </a:p>
        </p:txBody>
      </p:sp>
      <p:sp>
        <p:nvSpPr>
          <p:cNvPr id="3" name="Объект 2"/>
          <p:cNvSpPr>
            <a:spLocks noGrp="1"/>
          </p:cNvSpPr>
          <p:nvPr>
            <p:ph idx="1"/>
          </p:nvPr>
        </p:nvSpPr>
        <p:spPr>
          <a:xfrm>
            <a:off x="251520" y="3573015"/>
            <a:ext cx="7776864" cy="3095310"/>
          </a:xfrm>
        </p:spPr>
        <p:txBody>
          <a:bodyPr>
            <a:normAutofit fontScale="92500" lnSpcReduction="20000"/>
          </a:bodyPr>
          <a:lstStyle/>
          <a:p>
            <a:pPr>
              <a:buNone/>
            </a:pPr>
            <a:endParaRPr lang="ru-RU" sz="1600" dirty="0">
              <a:solidFill>
                <a:srgbClr val="0070C0"/>
              </a:solidFill>
            </a:endParaRPr>
          </a:p>
          <a:p>
            <a:pPr>
              <a:buNone/>
            </a:pPr>
            <a:r>
              <a:rPr lang="ru-RU" sz="1600" dirty="0">
                <a:solidFill>
                  <a:schemeClr val="bg2">
                    <a:lumMod val="50000"/>
                  </a:schemeClr>
                </a:solidFill>
                <a:latin typeface="Times New Roman" pitchFamily="18" charset="0"/>
                <a:cs typeface="Times New Roman" pitchFamily="18" charset="0"/>
              </a:rPr>
              <a:t>После</a:t>
            </a:r>
            <a:r>
              <a:rPr lang="ru-RU" sz="1600" b="1" dirty="0">
                <a:solidFill>
                  <a:schemeClr val="bg2">
                    <a:lumMod val="50000"/>
                  </a:schemeClr>
                </a:solidFill>
                <a:latin typeface="Times New Roman" pitchFamily="18" charset="0"/>
                <a:cs typeface="Times New Roman" pitchFamily="18" charset="0"/>
              </a:rPr>
              <a:t> 9 класса</a:t>
            </a:r>
            <a:r>
              <a:rPr lang="ru-RU" sz="1600" dirty="0">
                <a:solidFill>
                  <a:schemeClr val="bg2">
                    <a:lumMod val="50000"/>
                  </a:schemeClr>
                </a:solidFill>
                <a:latin typeface="Times New Roman" pitchFamily="18" charset="0"/>
                <a:cs typeface="Times New Roman" pitchFamily="18" charset="0"/>
              </a:rPr>
              <a:t> можно поступить  только на </a:t>
            </a:r>
            <a:r>
              <a:rPr lang="ru-RU" sz="1600" b="1" dirty="0">
                <a:solidFill>
                  <a:schemeClr val="bg2">
                    <a:lumMod val="50000"/>
                  </a:schemeClr>
                </a:solidFill>
                <a:latin typeface="Times New Roman" pitchFamily="18" charset="0"/>
                <a:cs typeface="Times New Roman" pitchFamily="18" charset="0"/>
              </a:rPr>
              <a:t>ОЧНУЮ</a:t>
            </a:r>
            <a:r>
              <a:rPr lang="ru-RU" sz="1600" dirty="0">
                <a:solidFill>
                  <a:schemeClr val="bg2">
                    <a:lumMod val="50000"/>
                  </a:schemeClr>
                </a:solidFill>
                <a:latin typeface="Times New Roman" pitchFamily="18" charset="0"/>
                <a:cs typeface="Times New Roman" pitchFamily="18" charset="0"/>
              </a:rPr>
              <a:t> </a:t>
            </a:r>
          </a:p>
          <a:p>
            <a:pPr>
              <a:buNone/>
            </a:pPr>
            <a:r>
              <a:rPr lang="ru-RU" sz="1600" dirty="0">
                <a:solidFill>
                  <a:schemeClr val="bg2">
                    <a:lumMod val="50000"/>
                  </a:schemeClr>
                </a:solidFill>
                <a:latin typeface="Times New Roman" pitchFamily="18" charset="0"/>
                <a:cs typeface="Times New Roman" pitchFamily="18" charset="0"/>
              </a:rPr>
              <a:t>форму обучения на следующие специальности:</a:t>
            </a:r>
          </a:p>
          <a:p>
            <a:r>
              <a:rPr lang="ru-RU" sz="1600" u="sng" dirty="0">
                <a:latin typeface="Times New Roman" pitchFamily="18" charset="0"/>
                <a:cs typeface="Times New Roman" pitchFamily="18" charset="0"/>
              </a:rPr>
              <a:t>31.02.02 Акушерское дело.</a:t>
            </a:r>
            <a:endParaRPr lang="ru-RU" sz="1600" dirty="0">
              <a:latin typeface="Times New Roman" pitchFamily="18" charset="0"/>
              <a:cs typeface="Times New Roman" pitchFamily="18" charset="0"/>
            </a:endParaRPr>
          </a:p>
          <a:p>
            <a:pPr algn="just"/>
            <a:r>
              <a:rPr lang="ru-RU" sz="1600" u="sng" dirty="0">
                <a:latin typeface="Times New Roman" pitchFamily="18" charset="0"/>
                <a:cs typeface="Times New Roman" pitchFamily="18" charset="0"/>
              </a:rPr>
              <a:t>31.02.03 Лабораторная диагностика.</a:t>
            </a:r>
          </a:p>
          <a:p>
            <a:pPr algn="just"/>
            <a:r>
              <a:rPr lang="ru-RU" sz="1600" u="sng" dirty="0">
                <a:latin typeface="Times New Roman" pitchFamily="18" charset="0"/>
                <a:cs typeface="Times New Roman" pitchFamily="18" charset="0"/>
              </a:rPr>
              <a:t>34.02.01 Сестринское дело.</a:t>
            </a:r>
          </a:p>
          <a:p>
            <a:pPr algn="just"/>
            <a:r>
              <a:rPr lang="ru-RU" sz="1600" u="sng" dirty="0">
                <a:latin typeface="Times New Roman" pitchFamily="18" charset="0"/>
                <a:cs typeface="Times New Roman" pitchFamily="18" charset="0"/>
              </a:rPr>
              <a:t>31.02.01 Лечебное дело.</a:t>
            </a:r>
          </a:p>
          <a:p>
            <a:pPr algn="just"/>
            <a:r>
              <a:rPr lang="ru-RU" sz="1600" u="sng" dirty="0">
                <a:latin typeface="Times New Roman" pitchFamily="18" charset="0"/>
                <a:cs typeface="Times New Roman" pitchFamily="18" charset="0"/>
              </a:rPr>
              <a:t>32.02.02 Фармация. </a:t>
            </a:r>
            <a:r>
              <a:rPr lang="ru-RU" sz="1600" u="sng" dirty="0">
                <a:solidFill>
                  <a:srgbClr val="00B0F0"/>
                </a:solidFill>
                <a:latin typeface="Times New Roman" pitchFamily="18" charset="0"/>
                <a:cs typeface="Times New Roman" pitchFamily="18" charset="0"/>
              </a:rPr>
              <a:t>(внебюджет)</a:t>
            </a:r>
          </a:p>
          <a:p>
            <a:pPr marL="0" indent="0" algn="just">
              <a:buNone/>
            </a:pPr>
            <a:r>
              <a:rPr lang="ru-RU" sz="1600" b="1" dirty="0">
                <a:solidFill>
                  <a:srgbClr val="0070C0"/>
                </a:solidFill>
                <a:latin typeface="Times New Roman" panose="02020603050405020304" pitchFamily="18" charset="0"/>
                <a:cs typeface="Times New Roman" panose="02020603050405020304" pitchFamily="18" charset="0"/>
              </a:rPr>
              <a:t>После 11 класса</a:t>
            </a:r>
            <a:r>
              <a:rPr lang="en-US" sz="1600" b="1" dirty="0">
                <a:solidFill>
                  <a:srgbClr val="0070C0"/>
                </a:solidFill>
                <a:latin typeface="Times New Roman" panose="02020603050405020304" pitchFamily="18" charset="0"/>
                <a:cs typeface="Times New Roman" panose="02020603050405020304" pitchFamily="18" charset="0"/>
              </a:rPr>
              <a:t>:</a:t>
            </a:r>
            <a:endParaRPr lang="ru-RU" sz="1600" b="1" dirty="0">
              <a:solidFill>
                <a:srgbClr val="0070C0"/>
              </a:solidFill>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31.02.01.Лечебное дело.</a:t>
            </a:r>
          </a:p>
          <a:p>
            <a:pPr algn="just"/>
            <a:r>
              <a:rPr lang="ru-RU" sz="1600" dirty="0">
                <a:latin typeface="Times New Roman" panose="02020603050405020304" pitchFamily="18" charset="0"/>
                <a:cs typeface="Times New Roman" panose="02020603050405020304" pitchFamily="18" charset="0"/>
              </a:rPr>
              <a:t>31.02.05.Стоматология ортопедическая</a:t>
            </a:r>
            <a:r>
              <a:rPr lang="en-US" sz="1600" dirty="0">
                <a:latin typeface="Times New Roman" panose="02020603050405020304" pitchFamily="18" charset="0"/>
                <a:cs typeface="Times New Roman" panose="02020603050405020304" pitchFamily="18" charset="0"/>
              </a:rPr>
              <a:t>:</a:t>
            </a:r>
            <a:r>
              <a:rPr lang="ru-RU" sz="1600" dirty="0">
                <a:solidFill>
                  <a:srgbClr val="00B0F0"/>
                </a:solidFill>
                <a:latin typeface="Times New Roman" panose="02020603050405020304" pitchFamily="18" charset="0"/>
                <a:cs typeface="Times New Roman" panose="02020603050405020304" pitchFamily="18" charset="0"/>
              </a:rPr>
              <a:t>внебюджет</a:t>
            </a:r>
          </a:p>
          <a:p>
            <a:pPr algn="just"/>
            <a:r>
              <a:rPr lang="ru-RU" sz="1600" dirty="0">
                <a:latin typeface="Times New Roman" panose="02020603050405020304" pitchFamily="18" charset="0"/>
                <a:cs typeface="Times New Roman" panose="02020603050405020304" pitchFamily="18" charset="0"/>
              </a:rPr>
              <a:t>34.02.01.Сестринское дело.</a:t>
            </a:r>
          </a:p>
          <a:p>
            <a:pPr algn="just"/>
            <a:r>
              <a:rPr lang="ru-RU" sz="1600" dirty="0">
                <a:latin typeface="Times New Roman" panose="02020603050405020304" pitchFamily="18" charset="0"/>
                <a:cs typeface="Times New Roman" panose="02020603050405020304" pitchFamily="18" charset="0"/>
              </a:rPr>
              <a:t>31.02.06.Стоматология профилактическая</a:t>
            </a:r>
            <a:r>
              <a:rPr lang="en-US" sz="1600" dirty="0">
                <a:latin typeface="Times New Roman" panose="02020603050405020304" pitchFamily="18" charset="0"/>
                <a:cs typeface="Times New Roman" panose="02020603050405020304" pitchFamily="18" charset="0"/>
              </a:rPr>
              <a:t>:</a:t>
            </a:r>
            <a:r>
              <a:rPr lang="ru-RU" sz="1600" dirty="0">
                <a:solidFill>
                  <a:srgbClr val="00B0F0"/>
                </a:solidFill>
                <a:latin typeface="Times New Roman" panose="02020603050405020304" pitchFamily="18" charset="0"/>
                <a:cs typeface="Times New Roman" panose="02020603050405020304" pitchFamily="18" charset="0"/>
              </a:rPr>
              <a:t>внебюжет</a:t>
            </a:r>
          </a:p>
        </p:txBody>
      </p:sp>
      <p:graphicFrame>
        <p:nvGraphicFramePr>
          <p:cNvPr id="7" name="Таблица 6"/>
          <p:cNvGraphicFramePr>
            <a:graphicFrameLocks noGrp="1"/>
          </p:cNvGraphicFramePr>
          <p:nvPr>
            <p:extLst>
              <p:ext uri="{D42A27DB-BD31-4B8C-83A1-F6EECF244321}">
                <p14:modId xmlns:p14="http://schemas.microsoft.com/office/powerpoint/2010/main" val="123030260"/>
              </p:ext>
            </p:extLst>
          </p:nvPr>
        </p:nvGraphicFramePr>
        <p:xfrm>
          <a:off x="4969165" y="3284985"/>
          <a:ext cx="4067331" cy="3164247"/>
        </p:xfrm>
        <a:graphic>
          <a:graphicData uri="http://schemas.openxmlformats.org/drawingml/2006/table">
            <a:tbl>
              <a:tblPr>
                <a:tableStyleId>{284E427A-3D55-4303-BF80-6455036E1DE7}</a:tableStyleId>
              </a:tblPr>
              <a:tblGrid>
                <a:gridCol w="1996690">
                  <a:extLst>
                    <a:ext uri="{9D8B030D-6E8A-4147-A177-3AD203B41FA5}">
                      <a16:colId xmlns:a16="http://schemas.microsoft.com/office/drawing/2014/main" val="20000"/>
                    </a:ext>
                  </a:extLst>
                </a:gridCol>
                <a:gridCol w="2070641">
                  <a:extLst>
                    <a:ext uri="{9D8B030D-6E8A-4147-A177-3AD203B41FA5}">
                      <a16:colId xmlns:a16="http://schemas.microsoft.com/office/drawing/2014/main" val="20001"/>
                    </a:ext>
                  </a:extLst>
                </a:gridCol>
              </a:tblGrid>
              <a:tr h="867598">
                <a:tc>
                  <a:txBody>
                    <a:bodyPr/>
                    <a:lstStyle/>
                    <a:p>
                      <a:pPr algn="ctr" fontAlgn="ctr"/>
                      <a:r>
                        <a:rPr lang="ru-RU" sz="1200" dirty="0">
                          <a:effectLst/>
                          <a:latin typeface="Times New Roman" pitchFamily="18" charset="0"/>
                          <a:cs typeface="Times New Roman" pitchFamily="18" charset="0"/>
                        </a:rPr>
                        <a:t>Код</a:t>
                      </a:r>
                      <a:br>
                        <a:rPr lang="ru-RU" sz="1200" dirty="0">
                          <a:effectLst/>
                          <a:latin typeface="Times New Roman" pitchFamily="18" charset="0"/>
                          <a:cs typeface="Times New Roman" pitchFamily="18" charset="0"/>
                        </a:rPr>
                      </a:br>
                      <a:r>
                        <a:rPr lang="ru-RU" sz="1200" dirty="0">
                          <a:effectLst/>
                          <a:latin typeface="Times New Roman" pitchFamily="18" charset="0"/>
                          <a:cs typeface="Times New Roman" pitchFamily="18" charset="0"/>
                        </a:rPr>
                        <a:t>и наименование специальности</a:t>
                      </a:r>
                      <a:endParaRPr lang="ru-RU" sz="1200" dirty="0">
                        <a:solidFill>
                          <a:srgbClr val="0070C0"/>
                        </a:solidFill>
                        <a:effectLst/>
                        <a:latin typeface="Times New Roman" pitchFamily="18" charset="0"/>
                        <a:cs typeface="Times New Roman" pitchFamily="18" charset="0"/>
                      </a:endParaRPr>
                    </a:p>
                  </a:txBody>
                  <a:tcPr marL="66675" marR="66675" marT="66675" marB="66675" anchor="ctr"/>
                </a:tc>
                <a:tc>
                  <a:txBody>
                    <a:bodyPr/>
                    <a:lstStyle/>
                    <a:p>
                      <a:pPr algn="ctr" fontAlgn="ctr"/>
                      <a:r>
                        <a:rPr lang="ru-RU" sz="1200" dirty="0">
                          <a:effectLst/>
                          <a:latin typeface="Times New Roman" pitchFamily="18" charset="0"/>
                          <a:cs typeface="Times New Roman" pitchFamily="18" charset="0"/>
                        </a:rPr>
                        <a:t> Форма вступительного испытания</a:t>
                      </a:r>
                      <a:endParaRPr lang="ru-RU" sz="1200" dirty="0">
                        <a:solidFill>
                          <a:srgbClr val="0070C0"/>
                        </a:solidFill>
                        <a:effectLst/>
                        <a:latin typeface="Times New Roman" pitchFamily="18" charset="0"/>
                        <a:cs typeface="Times New Roman" pitchFamily="18" charset="0"/>
                      </a:endParaRPr>
                    </a:p>
                  </a:txBody>
                  <a:tcPr marL="66675" marR="66675" marT="66675" marB="66675" anchor="ctr"/>
                </a:tc>
                <a:extLst>
                  <a:ext uri="{0D108BD9-81ED-4DB2-BD59-A6C34878D82A}">
                    <a16:rowId xmlns:a16="http://schemas.microsoft.com/office/drawing/2014/main" val="10000"/>
                  </a:ext>
                </a:extLst>
              </a:tr>
              <a:tr h="538008">
                <a:tc>
                  <a:txBody>
                    <a:bodyPr/>
                    <a:lstStyle/>
                    <a:p>
                      <a:pPr algn="l"/>
                      <a:r>
                        <a:rPr lang="ru-RU" sz="1200" dirty="0">
                          <a:effectLst/>
                          <a:latin typeface="Times New Roman" pitchFamily="18" charset="0"/>
                          <a:cs typeface="Times New Roman" pitchFamily="18" charset="0"/>
                        </a:rPr>
                        <a:t>31.02.01 Лечебное дело</a:t>
                      </a:r>
                      <a:r>
                        <a:rPr lang="ru-RU" sz="1200" baseline="0" dirty="0">
                          <a:effectLst/>
                          <a:latin typeface="Times New Roman" pitchFamily="18" charset="0"/>
                          <a:cs typeface="Times New Roman" pitchFamily="18" charset="0"/>
                        </a:rPr>
                        <a:t> (фельдшер) </a:t>
                      </a:r>
                      <a:endParaRPr lang="ru-RU" sz="1200" dirty="0">
                        <a:solidFill>
                          <a:srgbClr val="0070C0"/>
                        </a:solidFill>
                        <a:effectLst/>
                        <a:latin typeface="Times New Roman" pitchFamily="18" charset="0"/>
                        <a:cs typeface="Times New Roman" pitchFamily="18" charset="0"/>
                      </a:endParaRPr>
                    </a:p>
                  </a:txBody>
                  <a:tcPr marL="28575" marR="28575" marT="28575" marB="28575" anchor="ctr">
                    <a:solidFill>
                      <a:schemeClr val="bg1"/>
                    </a:solidFill>
                  </a:tcPr>
                </a:tc>
                <a:tc>
                  <a:txBody>
                    <a:bodyPr/>
                    <a:lstStyle/>
                    <a:p>
                      <a:pPr algn="ctr"/>
                      <a:r>
                        <a:rPr lang="ru-RU" sz="1200" dirty="0">
                          <a:effectLst/>
                          <a:latin typeface="Times New Roman" pitchFamily="18" charset="0"/>
                          <a:cs typeface="Times New Roman" pitchFamily="18" charset="0"/>
                        </a:rPr>
                        <a:t> </a:t>
                      </a:r>
                      <a:r>
                        <a:rPr lang="ru-RU" sz="1200" dirty="0">
                          <a:solidFill>
                            <a:schemeClr val="tx1"/>
                          </a:solidFill>
                          <a:effectLst/>
                          <a:latin typeface="Times New Roman" pitchFamily="18" charset="0"/>
                          <a:cs typeface="Times New Roman" pitchFamily="18" charset="0"/>
                        </a:rPr>
                        <a:t>Психологическое тестирование</a:t>
                      </a:r>
                    </a:p>
                  </a:txBody>
                  <a:tcPr marL="28575" marR="28575" marT="28575" marB="28575" anchor="ctr">
                    <a:solidFill>
                      <a:schemeClr val="bg1"/>
                    </a:solidFill>
                  </a:tcPr>
                </a:tc>
                <a:extLst>
                  <a:ext uri="{0D108BD9-81ED-4DB2-BD59-A6C34878D82A}">
                    <a16:rowId xmlns:a16="http://schemas.microsoft.com/office/drawing/2014/main" val="10001"/>
                  </a:ext>
                </a:extLst>
              </a:tr>
              <a:tr h="682625">
                <a:tc>
                  <a:txBody>
                    <a:bodyPr/>
                    <a:lstStyle/>
                    <a:p>
                      <a:pPr algn="l"/>
                      <a:r>
                        <a:rPr lang="ru-RU" sz="1200" dirty="0">
                          <a:effectLst/>
                          <a:latin typeface="Times New Roman" pitchFamily="18" charset="0"/>
                          <a:cs typeface="Times New Roman" pitchFamily="18" charset="0"/>
                        </a:rPr>
                        <a:t>31.02.02 Акушерское дело</a:t>
                      </a:r>
                      <a:endParaRPr lang="ru-RU" sz="1200" dirty="0">
                        <a:solidFill>
                          <a:srgbClr val="0070C0"/>
                        </a:solidFill>
                        <a:effectLst/>
                        <a:latin typeface="Times New Roman" pitchFamily="18" charset="0"/>
                        <a:cs typeface="Times New Roman" pitchFamily="18" charset="0"/>
                      </a:endParaRPr>
                    </a:p>
                  </a:txBody>
                  <a:tcPr marL="28575" marR="28575" marT="28575" marB="28575" anchor="ctr">
                    <a:solidFill>
                      <a:schemeClr val="bg1"/>
                    </a:solidFill>
                  </a:tcPr>
                </a:tc>
                <a:tc>
                  <a:txBody>
                    <a:bodyPr/>
                    <a:lstStyle/>
                    <a:p>
                      <a:pPr algn="ctr"/>
                      <a:r>
                        <a:rPr lang="ru-RU" sz="1200" dirty="0">
                          <a:effectLst/>
                          <a:latin typeface="Times New Roman" pitchFamily="18" charset="0"/>
                          <a:cs typeface="Times New Roman" pitchFamily="18" charset="0"/>
                        </a:rPr>
                        <a:t> </a:t>
                      </a:r>
                      <a:r>
                        <a:rPr lang="ru-RU" sz="1200" dirty="0">
                          <a:solidFill>
                            <a:schemeClr val="tx1"/>
                          </a:solidFill>
                          <a:effectLst/>
                          <a:latin typeface="Times New Roman" pitchFamily="18" charset="0"/>
                          <a:cs typeface="Times New Roman" pitchFamily="18" charset="0"/>
                        </a:rPr>
                        <a:t>Психологическое тестирование</a:t>
                      </a:r>
                    </a:p>
                  </a:txBody>
                  <a:tcPr marL="28575" marR="28575" marT="28575" marB="28575" anchor="ctr">
                    <a:solidFill>
                      <a:schemeClr val="bg1"/>
                    </a:solidFill>
                  </a:tcPr>
                </a:tc>
                <a:extLst>
                  <a:ext uri="{0D108BD9-81ED-4DB2-BD59-A6C34878D82A}">
                    <a16:rowId xmlns:a16="http://schemas.microsoft.com/office/drawing/2014/main" val="10002"/>
                  </a:ext>
                </a:extLst>
              </a:tr>
              <a:tr h="538008">
                <a:tc>
                  <a:txBody>
                    <a:bodyPr/>
                    <a:lstStyle/>
                    <a:p>
                      <a:pPr algn="l"/>
                      <a:r>
                        <a:rPr lang="ru-RU" sz="1200" dirty="0">
                          <a:effectLst/>
                          <a:latin typeface="Times New Roman" pitchFamily="18" charset="0"/>
                          <a:cs typeface="Times New Roman" pitchFamily="18" charset="0"/>
                        </a:rPr>
                        <a:t>34.02.01 Сестринское дело</a:t>
                      </a:r>
                      <a:endParaRPr lang="ru-RU" sz="1200" dirty="0">
                        <a:solidFill>
                          <a:srgbClr val="0070C0"/>
                        </a:solidFill>
                        <a:effectLst/>
                        <a:latin typeface="Times New Roman" pitchFamily="18" charset="0"/>
                        <a:cs typeface="Times New Roman" pitchFamily="18" charset="0"/>
                      </a:endParaRPr>
                    </a:p>
                  </a:txBody>
                  <a:tcPr marL="28575" marR="28575" marT="28575" marB="28575" anchor="ctr">
                    <a:solidFill>
                      <a:schemeClr val="bg1"/>
                    </a:solidFill>
                  </a:tcPr>
                </a:tc>
                <a:tc>
                  <a:txBody>
                    <a:bodyPr/>
                    <a:lstStyle/>
                    <a:p>
                      <a:pPr algn="ctr"/>
                      <a:r>
                        <a:rPr lang="ru-RU" sz="1200" dirty="0">
                          <a:effectLst/>
                          <a:latin typeface="Times New Roman" pitchFamily="18" charset="0"/>
                          <a:cs typeface="Times New Roman" pitchFamily="18" charset="0"/>
                        </a:rPr>
                        <a:t> </a:t>
                      </a:r>
                      <a:r>
                        <a:rPr lang="ru-RU" sz="1200" dirty="0">
                          <a:solidFill>
                            <a:schemeClr val="tx1"/>
                          </a:solidFill>
                          <a:effectLst/>
                          <a:latin typeface="Times New Roman" pitchFamily="18" charset="0"/>
                          <a:cs typeface="Times New Roman" pitchFamily="18" charset="0"/>
                        </a:rPr>
                        <a:t>Психологическое тестирование</a:t>
                      </a:r>
                    </a:p>
                  </a:txBody>
                  <a:tcPr marL="28575" marR="28575" marT="28575" marB="28575" anchor="ctr">
                    <a:solidFill>
                      <a:schemeClr val="bg1"/>
                    </a:solidFill>
                  </a:tcPr>
                </a:tc>
                <a:extLst>
                  <a:ext uri="{0D108BD9-81ED-4DB2-BD59-A6C34878D82A}">
                    <a16:rowId xmlns:a16="http://schemas.microsoft.com/office/drawing/2014/main" val="10003"/>
                  </a:ext>
                </a:extLst>
              </a:tr>
              <a:tr h="538008">
                <a:tc>
                  <a:txBody>
                    <a:bodyPr/>
                    <a:lstStyle/>
                    <a:p>
                      <a:pPr algn="ctr"/>
                      <a:r>
                        <a:rPr lang="ru-RU" sz="1200" dirty="0">
                          <a:solidFill>
                            <a:schemeClr val="tx1"/>
                          </a:solidFill>
                          <a:effectLst/>
                          <a:latin typeface="Times New Roman" pitchFamily="18" charset="0"/>
                          <a:cs typeface="Times New Roman" pitchFamily="18" charset="0"/>
                        </a:rPr>
                        <a:t>31.02.05  Стоматология ортопедическая</a:t>
                      </a:r>
                    </a:p>
                  </a:txBody>
                  <a:tcPr marL="28575" marR="28575" marT="28575" marB="28575" anchor="ctr">
                    <a:solidFill>
                      <a:schemeClr val="bg1"/>
                    </a:solidFill>
                  </a:tcPr>
                </a:tc>
                <a:tc>
                  <a:txBody>
                    <a:bodyPr/>
                    <a:lstStyle/>
                    <a:p>
                      <a:pPr algn="ctr"/>
                      <a:r>
                        <a:rPr kumimoji="0" lang="ru-RU" sz="1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Психологическое тестирование</a:t>
                      </a:r>
                      <a:r>
                        <a:rPr lang="ru-RU" sz="1200" dirty="0">
                          <a:solidFill>
                            <a:schemeClr val="tx1"/>
                          </a:solidFill>
                          <a:effectLst/>
                          <a:latin typeface="Times New Roman" pitchFamily="18" charset="0"/>
                          <a:cs typeface="Times New Roman" pitchFamily="18" charset="0"/>
                        </a:rPr>
                        <a:t> </a:t>
                      </a:r>
                    </a:p>
                  </a:txBody>
                  <a:tcPr marL="28575" marR="28575" marT="28575" marB="28575" anchor="ctr">
                    <a:solidFill>
                      <a:schemeClr val="bg1"/>
                    </a:solidFill>
                  </a:tcPr>
                </a:tc>
                <a:extLst>
                  <a:ext uri="{0D108BD9-81ED-4DB2-BD59-A6C34878D82A}">
                    <a16:rowId xmlns:a16="http://schemas.microsoft.com/office/drawing/2014/main" val="10004"/>
                  </a:ext>
                </a:extLst>
              </a:tr>
            </a:tbl>
          </a:graphicData>
        </a:graphic>
      </p:graphicFrame>
      <p:sp>
        <p:nvSpPr>
          <p:cNvPr id="6" name="Rectangle 2"/>
          <p:cNvSpPr>
            <a:spLocks noChangeArrowheads="1"/>
          </p:cNvSpPr>
          <p:nvPr/>
        </p:nvSpPr>
        <p:spPr bwMode="auto">
          <a:xfrm>
            <a:off x="4479634" y="32443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2"/>
          <p:cNvSpPr>
            <a:spLocks noChangeArrowheads="1"/>
          </p:cNvSpPr>
          <p:nvPr/>
        </p:nvSpPr>
        <p:spPr bwMode="auto">
          <a:xfrm>
            <a:off x="4632034" y="33967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11" name="TextBox 10"/>
          <p:cNvSpPr txBox="1"/>
          <p:nvPr/>
        </p:nvSpPr>
        <p:spPr>
          <a:xfrm>
            <a:off x="5148064" y="764704"/>
            <a:ext cx="3600400" cy="2585323"/>
          </a:xfrm>
          <a:prstGeom prst="rect">
            <a:avLst/>
          </a:prstGeom>
          <a:noFill/>
        </p:spPr>
        <p:txBody>
          <a:bodyPr wrap="square" rtlCol="0">
            <a:spAutoFit/>
          </a:bodyPr>
          <a:lstStyle/>
          <a:p>
            <a:r>
              <a:rPr lang="ru-RU" sz="1600" dirty="0">
                <a:latin typeface="Times New Roman" pitchFamily="18" charset="0"/>
                <a:cs typeface="Times New Roman" pitchFamily="18" charset="0"/>
              </a:rPr>
              <a:t>Адрес:167000, Республика Коми, </a:t>
            </a:r>
          </a:p>
          <a:p>
            <a:r>
              <a:rPr lang="ru-RU" sz="1600" dirty="0">
                <a:latin typeface="Times New Roman" pitchFamily="18" charset="0"/>
                <a:cs typeface="Times New Roman" pitchFamily="18" charset="0"/>
              </a:rPr>
              <a:t>г. Сыктывкар, ул.Гаражная, д.2</a:t>
            </a:r>
          </a:p>
          <a:p>
            <a:pPr>
              <a:buNone/>
            </a:pPr>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Телефон/факс приёмной комиссии:</a:t>
            </a:r>
          </a:p>
          <a:p>
            <a:r>
              <a:rPr lang="ru-RU" sz="1600" dirty="0">
                <a:latin typeface="Times New Roman" pitchFamily="18" charset="0"/>
                <a:cs typeface="Times New Roman" pitchFamily="18" charset="0"/>
              </a:rPr>
              <a:t>8 (8212) 31-19-81</a:t>
            </a:r>
          </a:p>
          <a:p>
            <a:r>
              <a:rPr lang="ru-RU" sz="1600" dirty="0">
                <a:latin typeface="Times New Roman" pitchFamily="18" charset="0"/>
                <a:cs typeface="Times New Roman" pitchFamily="18" charset="0"/>
              </a:rPr>
              <a:t>Электронный адрес:</a:t>
            </a:r>
          </a:p>
          <a:p>
            <a:r>
              <a:rPr lang="ru-RU" sz="1600" dirty="0">
                <a:latin typeface="Times New Roman" pitchFamily="18" charset="0"/>
                <a:cs typeface="Times New Roman" pitchFamily="18" charset="0"/>
              </a:rPr>
              <a:t> </a:t>
            </a:r>
            <a:r>
              <a:rPr lang="ru-RU" sz="1600" u="sng" kern="1200" dirty="0">
                <a:solidFill>
                  <a:srgbClr val="000000"/>
                </a:solidFill>
                <a:effectLst/>
                <a:latin typeface="Times New Roman" panose="02020603050405020304" pitchFamily="18" charset="0"/>
                <a:ea typeface="+mn-ea"/>
                <a:hlinkClick r:id="rId3"/>
              </a:rPr>
              <a:t>pk@smedcollege.ru</a:t>
            </a:r>
            <a:endParaRPr lang="ru-RU" sz="1200" dirty="0">
              <a:effectLst/>
              <a:latin typeface="Times New Roman" panose="02020603050405020304" pitchFamily="18" charset="0"/>
              <a:ea typeface="Times New Roman" panose="02020603050405020304" pitchFamily="18" charset="0"/>
            </a:endParaRPr>
          </a:p>
          <a:p>
            <a:pPr>
              <a:buNone/>
            </a:pPr>
            <a:r>
              <a:rPr lang="ru-RU" sz="1600" dirty="0">
                <a:latin typeface="Times New Roman" pitchFamily="18" charset="0"/>
                <a:cs typeface="Times New Roman" pitchFamily="18" charset="0"/>
              </a:rPr>
              <a:t>Официальный сайт</a:t>
            </a:r>
            <a:r>
              <a:rPr lang="en-US" sz="1600" dirty="0">
                <a:latin typeface="Times New Roman" pitchFamily="18" charset="0"/>
                <a:cs typeface="Times New Roman" pitchFamily="18" charset="0"/>
              </a:rPr>
              <a:t>: </a:t>
            </a:r>
            <a:r>
              <a:rPr lang="en-US" sz="1600" b="0" i="0" u="none" strike="noStrike" dirty="0">
                <a:solidFill>
                  <a:srgbClr val="3C6D80"/>
                </a:solidFill>
                <a:effectLst/>
                <a:latin typeface="Times New Roman" panose="02020603050405020304" pitchFamily="18" charset="0"/>
                <a:cs typeface="Times New Roman" panose="02020603050405020304" pitchFamily="18" charset="0"/>
                <a:hlinkClick r:id="rId4"/>
              </a:rPr>
              <a:t>http://smedcollege.ru/abiturientam</a:t>
            </a:r>
            <a:endParaRPr lang="ru-RU" sz="1600" dirty="0">
              <a:latin typeface="Times New Roman" panose="02020603050405020304" pitchFamily="18" charset="0"/>
              <a:cs typeface="Times New Roman" pitchFamily="18" charset="0"/>
            </a:endParaRPr>
          </a:p>
          <a:p>
            <a:endParaRPr lang="ru-RU" dirty="0"/>
          </a:p>
        </p:txBody>
      </p:sp>
    </p:spTree>
    <p:extLst>
      <p:ext uri="{BB962C8B-B14F-4D97-AF65-F5344CB8AC3E}">
        <p14:creationId xmlns:p14="http://schemas.microsoft.com/office/powerpoint/2010/main" val="8022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lum bright="10000"/>
            <a:extLst>
              <a:ext uri="{28A0092B-C50C-407E-A947-70E740481C1C}">
                <a14:useLocalDpi xmlns:a14="http://schemas.microsoft.com/office/drawing/2010/main" val="0"/>
              </a:ext>
            </a:extLst>
          </a:blip>
          <a:srcRect t="10929"/>
          <a:stretch>
            <a:fillRect/>
          </a:stretch>
        </p:blipFill>
        <p:spPr>
          <a:xfrm>
            <a:off x="179512" y="476672"/>
            <a:ext cx="4104456" cy="2741911"/>
          </a:xfrm>
          <a:prstGeom prst="rect">
            <a:avLst/>
          </a:prstGeom>
          <a:ln>
            <a:noFill/>
          </a:ln>
          <a:effectLst>
            <a:softEdge rad="112500"/>
          </a:effectLst>
        </p:spPr>
      </p:pic>
      <p:sp>
        <p:nvSpPr>
          <p:cNvPr id="2" name="Заголовок 1"/>
          <p:cNvSpPr>
            <a:spLocks noGrp="1"/>
          </p:cNvSpPr>
          <p:nvPr>
            <p:ph type="title"/>
          </p:nvPr>
        </p:nvSpPr>
        <p:spPr>
          <a:xfrm>
            <a:off x="611560" y="0"/>
            <a:ext cx="8229600" cy="562074"/>
          </a:xfrm>
        </p:spPr>
        <p:txBody>
          <a:bodyPr>
            <a:normAutofit/>
          </a:bodyPr>
          <a:lstStyle/>
          <a:p>
            <a:r>
              <a:rPr lang="ru-RU" sz="2800" b="1" dirty="0">
                <a:solidFill>
                  <a:schemeClr val="tx2"/>
                </a:solidFill>
                <a:latin typeface="Times New Roman" panose="02020603050405020304" pitchFamily="18" charset="0"/>
                <a:cs typeface="Times New Roman" panose="02020603050405020304" pitchFamily="18" charset="0"/>
              </a:rPr>
              <a:t>Сыктывкарский колледж сервиса и связи</a:t>
            </a:r>
          </a:p>
        </p:txBody>
      </p:sp>
      <p:sp>
        <p:nvSpPr>
          <p:cNvPr id="3" name="Объект 2"/>
          <p:cNvSpPr>
            <a:spLocks noGrp="1"/>
          </p:cNvSpPr>
          <p:nvPr>
            <p:ph idx="1"/>
          </p:nvPr>
        </p:nvSpPr>
        <p:spPr>
          <a:xfrm>
            <a:off x="179512" y="3140968"/>
            <a:ext cx="8352928" cy="3717032"/>
          </a:xfrm>
        </p:spPr>
        <p:txBody>
          <a:bodyPr>
            <a:normAutofit fontScale="92500" lnSpcReduction="20000"/>
          </a:bodyPr>
          <a:lstStyle/>
          <a:p>
            <a:pPr marL="0" indent="0">
              <a:buNone/>
            </a:pPr>
            <a:r>
              <a:rPr lang="ru-RU" sz="1400" dirty="0">
                <a:solidFill>
                  <a:schemeClr val="bg2">
                    <a:lumMod val="50000"/>
                  </a:schemeClr>
                </a:solidFill>
                <a:latin typeface="Times New Roman" pitchFamily="18" charset="0"/>
                <a:cs typeface="Times New Roman" pitchFamily="18" charset="0"/>
              </a:rPr>
              <a:t>Получение среднего профессионального образования  для лиц, имеющих основное общее образование (9 классов)  по программам подготовки квалифицированных рабочих, служащих</a:t>
            </a:r>
            <a:r>
              <a:rPr lang="en-US" sz="1400" dirty="0">
                <a:solidFill>
                  <a:schemeClr val="bg2">
                    <a:lumMod val="50000"/>
                  </a:schemeClr>
                </a:solidFill>
                <a:latin typeface="Times New Roman" pitchFamily="18" charset="0"/>
                <a:cs typeface="Times New Roman" pitchFamily="18" charset="0"/>
              </a:rPr>
              <a:t>:</a:t>
            </a:r>
            <a:endParaRPr lang="ru-RU" sz="1400" dirty="0">
              <a:solidFill>
                <a:schemeClr val="bg2">
                  <a:lumMod val="50000"/>
                </a:schemeClr>
              </a:solidFill>
              <a:latin typeface="Times New Roman" pitchFamily="18" charset="0"/>
              <a:cs typeface="Times New Roman" pitchFamily="18" charset="0"/>
            </a:endParaRPr>
          </a:p>
          <a:p>
            <a:r>
              <a:rPr lang="ru-RU" sz="1400" u="sng" dirty="0">
                <a:latin typeface="Times New Roman" pitchFamily="18" charset="0"/>
                <a:cs typeface="Times New Roman" pitchFamily="18" charset="0"/>
              </a:rPr>
              <a:t>Монтажник связи.</a:t>
            </a:r>
          </a:p>
          <a:p>
            <a:r>
              <a:rPr lang="ru-RU" sz="1400" u="sng" dirty="0">
                <a:latin typeface="Times New Roman" pitchFamily="18" charset="0"/>
                <a:cs typeface="Times New Roman" pitchFamily="18" charset="0"/>
              </a:rPr>
              <a:t>Оператор почтовой связи.</a:t>
            </a:r>
          </a:p>
          <a:p>
            <a:pPr algn="just"/>
            <a:r>
              <a:rPr lang="ru-RU" sz="1400" u="sng" dirty="0">
                <a:latin typeface="Times New Roman" pitchFamily="18" charset="0"/>
                <a:cs typeface="Times New Roman" pitchFamily="18" charset="0"/>
              </a:rPr>
              <a:t>Электромонтажник слаботочных систем.</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400" b="0"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Графический дизайнер (для лиц с инвалидностью и ОВЗ)</a:t>
            </a:r>
            <a:r>
              <a:rPr kumimoji="0" lang="ru-RU" sz="1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indent="0" algn="just">
              <a:buNone/>
            </a:pPr>
            <a:r>
              <a:rPr lang="ru-RU" sz="1400" dirty="0">
                <a:solidFill>
                  <a:schemeClr val="bg2">
                    <a:lumMod val="50000"/>
                  </a:schemeClr>
                </a:solidFill>
                <a:latin typeface="Times New Roman" pitchFamily="18" charset="0"/>
                <a:cs typeface="Times New Roman" pitchFamily="18" charset="0"/>
              </a:rPr>
              <a:t>Получение среднего профессионального образования для лиц, имеющих основное общее образование (9 классов) по программам подготовки специалистов среднего звена</a:t>
            </a:r>
            <a:r>
              <a:rPr lang="en-US" sz="1400" dirty="0">
                <a:solidFill>
                  <a:schemeClr val="bg2">
                    <a:lumMod val="50000"/>
                  </a:schemeClr>
                </a:solidFill>
                <a:latin typeface="Times New Roman" pitchFamily="18" charset="0"/>
                <a:cs typeface="Times New Roman" pitchFamily="18" charset="0"/>
              </a:rPr>
              <a:t>:</a:t>
            </a:r>
            <a:endParaRPr lang="ru-RU" sz="1400" dirty="0">
              <a:solidFill>
                <a:schemeClr val="bg2">
                  <a:lumMod val="50000"/>
                </a:schemeClr>
              </a:solidFill>
              <a:latin typeface="Times New Roman" pitchFamily="18" charset="0"/>
              <a:cs typeface="Times New Roman" pitchFamily="18" charset="0"/>
            </a:endParaRPr>
          </a:p>
          <a:p>
            <a:pPr marL="0" indent="0" algn="just"/>
            <a:r>
              <a:rPr lang="ru-RU" sz="1400" dirty="0">
                <a:latin typeface="Times New Roman" pitchFamily="18" charset="0"/>
                <a:cs typeface="Times New Roman" pitchFamily="18" charset="0"/>
              </a:rPr>
              <a:t>       </a:t>
            </a:r>
            <a:r>
              <a:rPr lang="ru-RU" sz="1400" u="sng" dirty="0">
                <a:latin typeface="Times New Roman" pitchFamily="18" charset="0"/>
                <a:cs typeface="Times New Roman" pitchFamily="18" charset="0"/>
              </a:rPr>
              <a:t>Информационные системы и программирование </a:t>
            </a:r>
            <a:r>
              <a:rPr lang="ru-RU" sz="1400" dirty="0">
                <a:latin typeface="Times New Roman" pitchFamily="18" charset="0"/>
                <a:cs typeface="Times New Roman" pitchFamily="18" charset="0"/>
              </a:rPr>
              <a:t>(разработчик веб и мультимедийных приложений).</a:t>
            </a:r>
            <a:endParaRPr lang="en-US" sz="1400" dirty="0">
              <a:latin typeface="Times New Roman" pitchFamily="18" charset="0"/>
              <a:cs typeface="Times New Roman" pitchFamily="18" charset="0"/>
            </a:endParaRPr>
          </a:p>
          <a:p>
            <a:pPr marL="0" indent="0" algn="just"/>
            <a:r>
              <a:rPr lang="ru-RU" sz="1400" dirty="0">
                <a:latin typeface="Times New Roman" pitchFamily="18" charset="0"/>
                <a:cs typeface="Times New Roman" pitchFamily="18" charset="0"/>
              </a:rPr>
              <a:t>       </a:t>
            </a:r>
            <a:r>
              <a:rPr lang="ru-RU" sz="1400" u="sng" dirty="0">
                <a:latin typeface="Times New Roman" pitchFamily="18" charset="0"/>
                <a:cs typeface="Times New Roman" pitchFamily="18" charset="0"/>
              </a:rPr>
              <a:t>Конструирование, моделирование и технология изготовления изделий легкой промышленности </a:t>
            </a:r>
            <a:r>
              <a:rPr lang="en-US" sz="1400" dirty="0">
                <a:latin typeface="Times New Roman" pitchFamily="18" charset="0"/>
                <a:cs typeface="Times New Roman" pitchFamily="18" charset="0"/>
              </a:rPr>
              <a:t>(</a:t>
            </a:r>
            <a:r>
              <a:rPr lang="ru-RU" sz="1400" dirty="0">
                <a:latin typeface="Times New Roman" pitchFamily="18" charset="0"/>
                <a:cs typeface="Times New Roman" pitchFamily="18" charset="0"/>
              </a:rPr>
              <a:t>технолог-конструктор), </a:t>
            </a:r>
            <a:r>
              <a:rPr lang="ru-RU" sz="1400" dirty="0">
                <a:solidFill>
                  <a:srgbClr val="0070C0"/>
                </a:solidFill>
                <a:latin typeface="Times New Roman" pitchFamily="18" charset="0"/>
                <a:cs typeface="Times New Roman" pitchFamily="18" charset="0"/>
              </a:rPr>
              <a:t>изобразительное искусство (тест).</a:t>
            </a:r>
            <a:endParaRPr lang="en-US" sz="1400" dirty="0">
              <a:solidFill>
                <a:srgbClr val="0070C0"/>
              </a:solidFill>
              <a:latin typeface="Times New Roman" pitchFamily="18" charset="0"/>
              <a:cs typeface="Times New Roman" pitchFamily="18" charset="0"/>
            </a:endParaRPr>
          </a:p>
          <a:p>
            <a:pPr marL="0" indent="0" algn="just"/>
            <a:r>
              <a:rPr lang="ru-RU" sz="1400" dirty="0">
                <a:latin typeface="Times New Roman" pitchFamily="18" charset="0"/>
                <a:cs typeface="Times New Roman" pitchFamily="18" charset="0"/>
              </a:rPr>
              <a:t>       </a:t>
            </a:r>
            <a:r>
              <a:rPr lang="ru-RU" sz="1400" u="sng" dirty="0">
                <a:latin typeface="Times New Roman" pitchFamily="18" charset="0"/>
                <a:cs typeface="Times New Roman" pitchFamily="18" charset="0"/>
              </a:rPr>
              <a:t>Почтовая связь</a:t>
            </a:r>
            <a:r>
              <a:rPr lang="ru-RU" sz="1400" dirty="0">
                <a:latin typeface="Times New Roman" pitchFamily="18" charset="0"/>
                <a:cs typeface="Times New Roman" pitchFamily="18" charset="0"/>
              </a:rPr>
              <a:t> (специалист почтовой связи).</a:t>
            </a:r>
          </a:p>
          <a:p>
            <a:pPr marL="0" indent="0" algn="just"/>
            <a:r>
              <a:rPr lang="ru-RU" sz="1400" dirty="0">
                <a:latin typeface="Times New Roman" pitchFamily="18" charset="0"/>
                <a:cs typeface="Times New Roman" pitchFamily="18" charset="0"/>
              </a:rPr>
              <a:t>       </a:t>
            </a:r>
            <a:r>
              <a:rPr lang="ru-RU" sz="1400" u="sng" dirty="0">
                <a:latin typeface="Times New Roman" pitchFamily="18" charset="0"/>
                <a:cs typeface="Times New Roman" pitchFamily="18" charset="0"/>
              </a:rPr>
              <a:t>Технологии индустрии красоты </a:t>
            </a:r>
            <a:r>
              <a:rPr lang="ru-RU" sz="1400" dirty="0">
                <a:latin typeface="Times New Roman" pitchFamily="18" charset="0"/>
                <a:cs typeface="Times New Roman" pitchFamily="18" charset="0"/>
              </a:rPr>
              <a:t>(парикмахерское искусство, визаж и стилистика),</a:t>
            </a:r>
            <a:r>
              <a:rPr lang="ru-RU" sz="1400" dirty="0">
                <a:solidFill>
                  <a:srgbClr val="7030A0"/>
                </a:solidFill>
                <a:latin typeface="Times New Roman" pitchFamily="18" charset="0"/>
                <a:cs typeface="Times New Roman" pitchFamily="18" charset="0"/>
              </a:rPr>
              <a:t> </a:t>
            </a:r>
            <a:r>
              <a:rPr lang="ru-RU" sz="1400" dirty="0">
                <a:solidFill>
                  <a:srgbClr val="0070C0"/>
                </a:solidFill>
                <a:latin typeface="Times New Roman" pitchFamily="18" charset="0"/>
                <a:cs typeface="Times New Roman" pitchFamily="18" charset="0"/>
              </a:rPr>
              <a:t>изобразительное искусство                       (тест).</a:t>
            </a:r>
          </a:p>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400" b="0" i="0"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400" b="0"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Технологии индустрии красоты </a:t>
            </a:r>
            <a:r>
              <a:rPr kumimoji="0" lang="ru-RU" sz="1400" b="0" i="0"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(эстетическая косметология),</a:t>
            </a:r>
            <a:r>
              <a:rPr kumimoji="0" lang="ru-RU" sz="14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ru-RU" sz="14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изобразительное искусство (тест).</a:t>
            </a:r>
          </a:p>
          <a:p>
            <a:pPr marL="0" marR="0" lvl="0" indent="0" algn="ctr" defTabSz="914400" rtl="0" eaLnBrk="1" fontAlgn="auto" latinLnBrk="0" hangingPunct="1">
              <a:lnSpc>
                <a:spcPct val="100000"/>
              </a:lnSpc>
              <a:spcBef>
                <a:spcPct val="20000"/>
              </a:spcBef>
              <a:spcAft>
                <a:spcPts val="0"/>
              </a:spcAft>
              <a:buClrTx/>
              <a:buSzTx/>
              <a:buNone/>
              <a:tabLst/>
              <a:defRPr/>
            </a:pPr>
            <a:r>
              <a:rPr lang="ru-RU" sz="1400" b="1" dirty="0">
                <a:latin typeface="Times New Roman" pitchFamily="18" charset="0"/>
                <a:cs typeface="Times New Roman" pitchFamily="18" charset="0"/>
              </a:rPr>
              <a:t>11 класс</a:t>
            </a:r>
            <a:endParaRPr lang="en-US" sz="1400" b="1" dirty="0">
              <a:latin typeface="Times New Roman" pitchFamily="18" charset="0"/>
              <a:cs typeface="Times New Roman" pitchFamily="18" charset="0"/>
            </a:endParaRPr>
          </a:p>
          <a:p>
            <a:pPr marL="0" indent="0" algn="just"/>
            <a:r>
              <a:rPr lang="ru-RU" sz="1400" dirty="0">
                <a:latin typeface="Times New Roman" pitchFamily="18" charset="0"/>
                <a:cs typeface="Times New Roman" pitchFamily="18" charset="0"/>
              </a:rPr>
              <a:t> </a:t>
            </a:r>
            <a:r>
              <a:rPr lang="ru-RU" sz="1400" u="sng" dirty="0">
                <a:latin typeface="Times New Roman" pitchFamily="18" charset="0"/>
                <a:cs typeface="Times New Roman" pitchFamily="18" charset="0"/>
              </a:rPr>
              <a:t>Документационное обеспечение управления и архивоведение</a:t>
            </a:r>
            <a:r>
              <a:rPr lang="ru-RU" sz="1400" dirty="0">
                <a:latin typeface="Times New Roman" pitchFamily="18" charset="0"/>
                <a:cs typeface="Times New Roman" pitchFamily="18" charset="0"/>
              </a:rPr>
              <a:t> (специалист документационного обеспечения и управления, архивист).</a:t>
            </a:r>
          </a:p>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400" b="0"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Экономика и бухгалтерский учет</a:t>
            </a:r>
            <a:r>
              <a:rPr kumimoji="0" lang="ru-RU" sz="1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(по</a:t>
            </a:r>
            <a:r>
              <a:rPr kumimoji="0" lang="ru-RU" sz="1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ru-RU" sz="1400" b="0" i="0" u="none" strike="noStrike" kern="1200" cap="none" spc="0" normalizeH="0" baseline="0" noProof="0" dirty="0">
                <a:ln>
                  <a:noFill/>
                </a:ln>
                <a:effectLst/>
                <a:uLnTx/>
                <a:uFillTx/>
                <a:latin typeface="Times New Roman" pitchFamily="18" charset="0"/>
                <a:ea typeface="+mn-ea"/>
                <a:cs typeface="Times New Roman" pitchFamily="18" charset="0"/>
              </a:rPr>
              <a:t>отраслям), договор </a:t>
            </a:r>
          </a:p>
          <a:p>
            <a:pPr marL="0" indent="0" algn="just"/>
            <a:endParaRPr lang="ru-RU" sz="1400" b="1" dirty="0">
              <a:solidFill>
                <a:srgbClr val="7030A0"/>
              </a:solidFill>
              <a:latin typeface="Times New Roman" pitchFamily="18" charset="0"/>
              <a:cs typeface="Times New Roman" pitchFamily="18" charset="0"/>
            </a:endParaRPr>
          </a:p>
        </p:txBody>
      </p:sp>
      <p:sp>
        <p:nvSpPr>
          <p:cNvPr id="7" name="TextBox 6"/>
          <p:cNvSpPr txBox="1"/>
          <p:nvPr/>
        </p:nvSpPr>
        <p:spPr>
          <a:xfrm>
            <a:off x="4932040" y="764704"/>
            <a:ext cx="3744416" cy="1815882"/>
          </a:xfrm>
          <a:prstGeom prst="rect">
            <a:avLst/>
          </a:prstGeom>
          <a:noFill/>
        </p:spPr>
        <p:txBody>
          <a:bodyPr wrap="square" rtlCol="0">
            <a:spAutoFit/>
          </a:bodyPr>
          <a:lstStyle/>
          <a:p>
            <a:r>
              <a:rPr lang="ru-RU" sz="1600" dirty="0">
                <a:latin typeface="Times New Roman" panose="02020603050405020304" pitchFamily="18" charset="0"/>
              </a:rPr>
              <a:t>Адрес</a:t>
            </a:r>
            <a:r>
              <a:rPr lang="en-US" sz="1600" dirty="0">
                <a:latin typeface="Times New Roman" panose="02020603050405020304" pitchFamily="18" charset="0"/>
              </a:rPr>
              <a:t>:</a:t>
            </a:r>
            <a:r>
              <a:rPr lang="en-US" sz="1600" dirty="0">
                <a:latin typeface="Times New Roman" pitchFamily="18" charset="0"/>
                <a:cs typeface="Times New Roman" pitchFamily="18" charset="0"/>
              </a:rPr>
              <a:t> </a:t>
            </a:r>
            <a:r>
              <a:rPr lang="ru-RU" sz="1600" dirty="0">
                <a:latin typeface="Times New Roman" pitchFamily="18" charset="0"/>
                <a:cs typeface="Times New Roman" pitchFamily="18" charset="0"/>
              </a:rPr>
              <a:t>Республика Коми, </a:t>
            </a:r>
          </a:p>
          <a:p>
            <a:r>
              <a:rPr lang="ru-RU" sz="1600" dirty="0">
                <a:latin typeface="Times New Roman" pitchFamily="18" charset="0"/>
                <a:cs typeface="Times New Roman" pitchFamily="18" charset="0"/>
              </a:rPr>
              <a:t>г. Сыктывкар,</a:t>
            </a:r>
            <a:r>
              <a:rPr lang="en-US" sz="1600" dirty="0">
                <a:latin typeface="Times New Roman" panose="02020603050405020304" pitchFamily="18" charset="0"/>
              </a:rPr>
              <a:t> </a:t>
            </a:r>
            <a:r>
              <a:rPr lang="ru-RU" sz="1600" dirty="0">
                <a:latin typeface="Times New Roman" panose="02020603050405020304" pitchFamily="18" charset="0"/>
              </a:rPr>
              <a:t>ул.Морозова, д.118.</a:t>
            </a:r>
            <a:endParaRPr lang="en-US" sz="1600" dirty="0">
              <a:latin typeface="Times New Roman" panose="02020603050405020304" pitchFamily="18" charset="0"/>
            </a:endParaRPr>
          </a:p>
          <a:p>
            <a:endParaRPr lang="en-US" sz="1600" dirty="0">
              <a:latin typeface="Times New Roman" panose="02020603050405020304" pitchFamily="18" charset="0"/>
            </a:endParaRPr>
          </a:p>
          <a:p>
            <a:r>
              <a:rPr lang="ru-RU" sz="1600" dirty="0">
                <a:latin typeface="Times New Roman" panose="02020603050405020304" pitchFamily="18" charset="0"/>
              </a:rPr>
              <a:t>Телефон приемной комиссии</a:t>
            </a:r>
            <a:r>
              <a:rPr lang="en-US" sz="1600" dirty="0">
                <a:latin typeface="Times New Roman" panose="02020603050405020304" pitchFamily="18" charset="0"/>
              </a:rPr>
              <a:t>: 3</a:t>
            </a:r>
            <a:r>
              <a:rPr lang="ru-RU" sz="1600" dirty="0">
                <a:latin typeface="Times New Roman" panose="02020603050405020304" pitchFamily="18" charset="0"/>
              </a:rPr>
              <a:t>1-09-03,</a:t>
            </a:r>
          </a:p>
          <a:p>
            <a:r>
              <a:rPr lang="ru-RU" sz="1600" dirty="0">
                <a:latin typeface="Times New Roman" panose="02020603050405020304" pitchFamily="18" charset="0"/>
              </a:rPr>
              <a:t>32-04-46</a:t>
            </a:r>
            <a:endParaRPr lang="en-US" sz="1600" dirty="0">
              <a:latin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E-mail: </a:t>
            </a:r>
            <a:r>
              <a:rPr lang="en-US" sz="1600" dirty="0">
                <a:solidFill>
                  <a:srgbClr val="00B0F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sksis@minobr.rkomi.ru</a:t>
            </a:r>
            <a:endParaRPr lang="ru-RU" sz="1600" dirty="0">
              <a:solidFill>
                <a:srgbClr val="00B0F0"/>
              </a:solidFill>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Сайт колледжа: </a:t>
            </a:r>
            <a:r>
              <a:rPr lang="ru-RU" sz="1600" dirty="0">
                <a:solidFill>
                  <a:srgbClr val="00B0F0"/>
                </a:solidFill>
                <a:latin typeface="Times New Roman" panose="02020603050405020304" pitchFamily="18" charset="0"/>
                <a:cs typeface="Times New Roman" panose="02020603050405020304" pitchFamily="18" charset="0"/>
                <a:hlinkClick r:id="rId4" tooltip="Дата создания: 2023-03-11">
                  <a:extLst>
                    <a:ext uri="{A12FA001-AC4F-418D-AE19-62706E023703}">
                      <ahyp:hlinkClr xmlns:ahyp="http://schemas.microsoft.com/office/drawing/2018/hyperlinkcolor" val="tx"/>
                    </a:ext>
                  </a:extLst>
                </a:hlinkClick>
              </a:rPr>
              <a:t>http://sksis.ru</a:t>
            </a:r>
            <a:endParaRPr lang="ru-RU" sz="16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657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3.amazonaws.com/s3.timetoast.com/public/uploads/photo/3820498/image/4c7f57137520645d350ccc4a57503298"/>
          <p:cNvPicPr>
            <a:picLocks noChangeAspect="1" noChangeArrowheads="1"/>
          </p:cNvPicPr>
          <p:nvPr/>
        </p:nvPicPr>
        <p:blipFill>
          <a:blip r:embed="rId3" cstate="print">
            <a:lum bright="20000"/>
          </a:blip>
          <a:srcRect/>
          <a:stretch>
            <a:fillRect/>
          </a:stretch>
        </p:blipFill>
        <p:spPr bwMode="auto">
          <a:xfrm>
            <a:off x="251520" y="476672"/>
            <a:ext cx="3744416" cy="2501153"/>
          </a:xfrm>
          <a:prstGeom prst="rect">
            <a:avLst/>
          </a:prstGeom>
          <a:ln>
            <a:noFill/>
          </a:ln>
          <a:effectLst>
            <a:softEdge rad="112500"/>
          </a:effectLst>
        </p:spPr>
      </p:pic>
      <p:sp>
        <p:nvSpPr>
          <p:cNvPr id="2" name="Заголовок 1"/>
          <p:cNvSpPr>
            <a:spLocks noGrp="1"/>
          </p:cNvSpPr>
          <p:nvPr>
            <p:ph type="title"/>
          </p:nvPr>
        </p:nvSpPr>
        <p:spPr>
          <a:xfrm>
            <a:off x="539552" y="0"/>
            <a:ext cx="8229600" cy="562074"/>
          </a:xfrm>
        </p:spPr>
        <p:txBody>
          <a:bodyPr>
            <a:normAutofit/>
          </a:bodyPr>
          <a:lstStyle/>
          <a:p>
            <a:r>
              <a:rPr lang="ru-RU" sz="2800" b="1" dirty="0">
                <a:solidFill>
                  <a:schemeClr val="tx2"/>
                </a:solidFill>
                <a:latin typeface="Times New Roman" panose="02020603050405020304" pitchFamily="18" charset="0"/>
                <a:cs typeface="Times New Roman" panose="02020603050405020304" pitchFamily="18" charset="0"/>
              </a:rPr>
              <a:t>Сыктывкарский автомеханический техникум</a:t>
            </a:r>
          </a:p>
        </p:txBody>
      </p:sp>
      <p:sp>
        <p:nvSpPr>
          <p:cNvPr id="3" name="Объект 2"/>
          <p:cNvSpPr>
            <a:spLocks noGrp="1"/>
          </p:cNvSpPr>
          <p:nvPr>
            <p:ph idx="1"/>
          </p:nvPr>
        </p:nvSpPr>
        <p:spPr>
          <a:xfrm>
            <a:off x="179512" y="2977824"/>
            <a:ext cx="8784976" cy="3880177"/>
          </a:xfrm>
        </p:spPr>
        <p:txBody>
          <a:bodyPr>
            <a:normAutofit/>
          </a:bodyPr>
          <a:lstStyle/>
          <a:p>
            <a:pPr marL="0" indent="0">
              <a:buNone/>
            </a:pPr>
            <a:r>
              <a:rPr lang="ru-RU" sz="1400" b="1" dirty="0">
                <a:solidFill>
                  <a:srgbClr val="0070C0"/>
                </a:solidFill>
                <a:latin typeface="Times New Roman" pitchFamily="18" charset="0"/>
                <a:cs typeface="Times New Roman" pitchFamily="18" charset="0"/>
              </a:rPr>
              <a:t>Специалисты среднего звена (3 года 10 месяцев)</a:t>
            </a:r>
            <a:r>
              <a:rPr lang="en-US" sz="1400" b="1" dirty="0">
                <a:solidFill>
                  <a:srgbClr val="0070C0"/>
                </a:solidFill>
                <a:latin typeface="Times New Roman" pitchFamily="18" charset="0"/>
                <a:cs typeface="Times New Roman" pitchFamily="18" charset="0"/>
              </a:rPr>
              <a:t>:</a:t>
            </a:r>
          </a:p>
          <a:p>
            <a:pPr marL="0" indent="0" algn="just"/>
            <a:r>
              <a:rPr lang="ru-RU" sz="1400" dirty="0">
                <a:latin typeface="Times New Roman" panose="02020603050405020304" pitchFamily="18" charset="0"/>
                <a:cs typeface="Times New Roman" panose="02020603050405020304" pitchFamily="18" charset="0"/>
              </a:rPr>
              <a:t>     </a:t>
            </a:r>
            <a:r>
              <a:rPr lang="ru-RU" sz="1400" u="sng" dirty="0">
                <a:latin typeface="Times New Roman" panose="02020603050405020304" pitchFamily="18" charset="0"/>
                <a:cs typeface="Times New Roman" panose="02020603050405020304" pitchFamily="18" charset="0"/>
              </a:rPr>
              <a:t>Организация перевозок и управление на транспорте по видам. </a:t>
            </a:r>
          </a:p>
          <a:p>
            <a:pPr marL="0" indent="0" algn="just"/>
            <a:r>
              <a:rPr lang="ru-RU" sz="1400" u="sng" dirty="0">
                <a:latin typeface="Times New Roman" panose="02020603050405020304" pitchFamily="18" charset="0"/>
                <a:cs typeface="Times New Roman" panose="02020603050405020304" pitchFamily="18" charset="0"/>
              </a:rPr>
              <a:t>Техническая эксплуатация подъемно-транспортных, строительных, дорожных машин и оборудования </a:t>
            </a:r>
          </a:p>
          <a:p>
            <a:pPr marL="0" indent="0" algn="just">
              <a:buNone/>
            </a:pPr>
            <a:r>
              <a:rPr lang="ru-RU" sz="1400" u="sng" dirty="0">
                <a:latin typeface="Times New Roman" panose="02020603050405020304" pitchFamily="18" charset="0"/>
                <a:cs typeface="Times New Roman" panose="02020603050405020304" pitchFamily="18" charset="0"/>
              </a:rPr>
              <a:t>(по отраслям).</a:t>
            </a:r>
          </a:p>
          <a:p>
            <a:pPr algn="just"/>
            <a:r>
              <a:rPr lang="ru-RU" sz="1400" u="sng" dirty="0">
                <a:latin typeface="Times New Roman" panose="02020603050405020304" pitchFamily="18" charset="0"/>
                <a:cs typeface="Times New Roman" panose="02020603050405020304" pitchFamily="18" charset="0"/>
              </a:rPr>
              <a:t>Техническое обслуживание и ремонт двигателей, систем и агрегатов автомобилей .</a:t>
            </a:r>
          </a:p>
          <a:p>
            <a:pPr algn="just"/>
            <a:r>
              <a:rPr lang="ru-RU" sz="1400" u="sng" dirty="0">
                <a:latin typeface="Times New Roman" panose="02020603050405020304" pitchFamily="18" charset="0"/>
                <a:cs typeface="Times New Roman" panose="02020603050405020304" pitchFamily="18" charset="0"/>
              </a:rPr>
              <a:t> Эксплуатация транспортного электрооборудования и автоматики (по видам транспорта, за исключением      водного).</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ru-RU" sz="1400" u="sng" dirty="0">
                <a:latin typeface="Times New Roman" panose="02020603050405020304" pitchFamily="18" charset="0"/>
                <a:cs typeface="Times New Roman" panose="02020603050405020304" pitchFamily="18" charset="0"/>
              </a:rPr>
              <a:t>Эксплуатация беспилотных авиационных систем </a:t>
            </a:r>
            <a:r>
              <a:rPr kumimoji="0" lang="ru-RU" sz="1400" b="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(оператор беспилотных летательных аппаратов).</a:t>
            </a:r>
          </a:p>
          <a:p>
            <a:pPr marL="0" indent="0" algn="just">
              <a:buNone/>
            </a:pPr>
            <a:r>
              <a:rPr lang="ru-RU" sz="1400" b="1" dirty="0">
                <a:solidFill>
                  <a:srgbClr val="0070C0"/>
                </a:solidFill>
                <a:latin typeface="Times New Roman" panose="02020603050405020304" pitchFamily="18" charset="0"/>
                <a:cs typeface="Times New Roman" panose="02020603050405020304" pitchFamily="18" charset="0"/>
              </a:rPr>
              <a:t>Квалифицированные рабочие (1 год 10 месяцев)</a:t>
            </a:r>
            <a:r>
              <a:rPr lang="en-US" sz="1400" b="1" dirty="0">
                <a:solidFill>
                  <a:srgbClr val="0070C0"/>
                </a:solidFill>
                <a:latin typeface="Times New Roman" panose="02020603050405020304" pitchFamily="18" charset="0"/>
                <a:cs typeface="Times New Roman" panose="02020603050405020304" pitchFamily="18" charset="0"/>
              </a:rPr>
              <a:t>:</a:t>
            </a:r>
            <a:endParaRPr lang="ru-RU" sz="1400" b="1" dirty="0">
              <a:solidFill>
                <a:srgbClr val="0070C0"/>
              </a:solidFill>
              <a:latin typeface="Times New Roman" panose="02020603050405020304" pitchFamily="18" charset="0"/>
              <a:cs typeface="Times New Roman" panose="02020603050405020304" pitchFamily="18" charset="0"/>
            </a:endParaRPr>
          </a:p>
          <a:p>
            <a:pPr marL="0" indent="0" algn="just"/>
            <a:r>
              <a:rPr lang="ru-RU" sz="1400" u="sng" dirty="0">
                <a:latin typeface="Times New Roman" panose="02020603050405020304" pitchFamily="18" charset="0"/>
                <a:cs typeface="Times New Roman" panose="02020603050405020304" pitchFamily="18" charset="0"/>
              </a:rPr>
              <a:t>Мастер слесарных работ</a:t>
            </a:r>
          </a:p>
          <a:p>
            <a:pPr marL="0" indent="0" algn="just"/>
            <a:r>
              <a:rPr lang="ru-RU" sz="1400" u="sng" dirty="0">
                <a:latin typeface="Times New Roman" panose="02020603050405020304" pitchFamily="18" charset="0"/>
                <a:cs typeface="Times New Roman" panose="02020603050405020304" pitchFamily="18" charset="0"/>
              </a:rPr>
              <a:t>Машинист дорожных и строительных машин.</a:t>
            </a:r>
          </a:p>
          <a:p>
            <a:pPr marL="0" indent="0" algn="just"/>
            <a:r>
              <a:rPr lang="ru-RU" sz="1400" u="sng" dirty="0">
                <a:latin typeface="Times New Roman" panose="02020603050405020304" pitchFamily="18" charset="0"/>
                <a:cs typeface="Times New Roman" panose="02020603050405020304" pitchFamily="18" charset="0"/>
              </a:rPr>
              <a:t>Машинист лесозаготовительных и трелевочных машин.</a:t>
            </a:r>
          </a:p>
          <a:p>
            <a:pPr marL="0" indent="0" algn="just"/>
            <a:r>
              <a:rPr lang="ru-RU" sz="1400" u="sng" dirty="0">
                <a:latin typeface="Times New Roman" panose="02020603050405020304" pitchFamily="18" charset="0"/>
                <a:cs typeface="Times New Roman" panose="02020603050405020304" pitchFamily="18" charset="0"/>
              </a:rPr>
              <a:t>Мастер по ремонту и обслуживанию автомобилей</a:t>
            </a:r>
          </a:p>
          <a:p>
            <a:pPr marL="0" indent="0" algn="just"/>
            <a:r>
              <a:rPr lang="ru-RU" sz="1400" u="sng" dirty="0">
                <a:latin typeface="Times New Roman" panose="02020603050405020304" pitchFamily="18" charset="0"/>
                <a:cs typeface="Times New Roman" panose="02020603050405020304" pitchFamily="18" charset="0"/>
              </a:rPr>
              <a:t>Машинист крана</a:t>
            </a:r>
            <a:endParaRPr lang="ru-RU" sz="1600" dirty="0"/>
          </a:p>
        </p:txBody>
      </p:sp>
      <p:sp>
        <p:nvSpPr>
          <p:cNvPr id="7" name="TextBox 6"/>
          <p:cNvSpPr txBox="1"/>
          <p:nvPr/>
        </p:nvSpPr>
        <p:spPr>
          <a:xfrm>
            <a:off x="5220072" y="692696"/>
            <a:ext cx="3024336" cy="1815882"/>
          </a:xfrm>
          <a:prstGeom prst="rect">
            <a:avLst/>
          </a:prstGeom>
          <a:noFill/>
        </p:spPr>
        <p:txBody>
          <a:bodyPr wrap="square" rtlCol="0">
            <a:spAutoFit/>
          </a:bodyPr>
          <a:lstStyle/>
          <a:p>
            <a:r>
              <a:rPr lang="ru-RU" sz="1600" dirty="0">
                <a:latin typeface="Times New Roman" pitchFamily="18" charset="0"/>
                <a:cs typeface="Times New Roman" pitchFamily="18" charset="0"/>
              </a:rPr>
              <a:t>Адрес</a:t>
            </a:r>
            <a:r>
              <a:rPr lang="en-US" sz="1600" dirty="0">
                <a:latin typeface="Times New Roman" pitchFamily="18" charset="0"/>
                <a:cs typeface="Times New Roman" pitchFamily="18" charset="0"/>
              </a:rPr>
              <a:t>: </a:t>
            </a:r>
            <a:r>
              <a:rPr lang="ru-RU" sz="1600" dirty="0">
                <a:latin typeface="Times New Roman" pitchFamily="18" charset="0"/>
                <a:cs typeface="Times New Roman" pitchFamily="18" charset="0"/>
              </a:rPr>
              <a:t>Республика Коми, </a:t>
            </a:r>
          </a:p>
          <a:p>
            <a:r>
              <a:rPr lang="ru-RU" sz="1600" dirty="0">
                <a:latin typeface="Times New Roman" pitchFamily="18" charset="0"/>
                <a:cs typeface="Times New Roman" pitchFamily="18" charset="0"/>
              </a:rPr>
              <a:t>г. Сыктывкар,</a:t>
            </a:r>
            <a:r>
              <a:rPr lang="en-US" sz="1600" dirty="0">
                <a:latin typeface="Times New Roman" panose="02020603050405020304" pitchFamily="18" charset="0"/>
              </a:rPr>
              <a:t> </a:t>
            </a:r>
            <a:r>
              <a:rPr lang="ru-RU" sz="1600" dirty="0">
                <a:latin typeface="Times New Roman" pitchFamily="18" charset="0"/>
                <a:cs typeface="Times New Roman" pitchFamily="18" charset="0"/>
              </a:rPr>
              <a:t>Морозова, д. 122</a:t>
            </a:r>
          </a:p>
          <a:p>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Телефон/факс: 8(8212) 31-49-28</a:t>
            </a:r>
          </a:p>
          <a:p>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E-mail: </a:t>
            </a:r>
            <a:r>
              <a:rPr lang="ru-RU" sz="1600" dirty="0" err="1">
                <a:latin typeface="Times New Roman" pitchFamily="18" charset="0"/>
                <a:cs typeface="Times New Roman" pitchFamily="18" charset="0"/>
                <a:hlinkClick r:id="rId4"/>
              </a:rPr>
              <a:t>priemsat</a:t>
            </a:r>
            <a:r>
              <a:rPr lang="ru-RU" sz="1600" dirty="0">
                <a:latin typeface="Times New Roman" pitchFamily="18" charset="0"/>
                <a:cs typeface="Times New Roman" pitchFamily="18" charset="0"/>
                <a:hlinkClick r:id="rId4"/>
              </a:rPr>
              <a:t>@</a:t>
            </a:r>
            <a:r>
              <a:rPr lang="en-US" sz="1600" dirty="0" err="1">
                <a:latin typeface="Times New Roman" pitchFamily="18" charset="0"/>
                <a:cs typeface="Times New Roman" pitchFamily="18" charset="0"/>
                <a:hlinkClick r:id="rId4"/>
              </a:rPr>
              <a:t>satrk</a:t>
            </a:r>
            <a:r>
              <a:rPr lang="ru-RU" sz="1600" dirty="0">
                <a:latin typeface="Times New Roman" pitchFamily="18" charset="0"/>
                <a:cs typeface="Times New Roman" pitchFamily="18" charset="0"/>
                <a:hlinkClick r:id="rId4"/>
              </a:rPr>
              <a:t>.</a:t>
            </a:r>
            <a:r>
              <a:rPr lang="ru-RU" sz="1600" dirty="0" err="1">
                <a:latin typeface="Times New Roman" pitchFamily="18" charset="0"/>
                <a:cs typeface="Times New Roman" pitchFamily="18" charset="0"/>
                <a:hlinkClick r:id="rId4"/>
              </a:rPr>
              <a:t>ru</a:t>
            </a:r>
            <a:endParaRPr lang="ru-RU" sz="1600" dirty="0">
              <a:latin typeface="Times New Roman" pitchFamily="18" charset="0"/>
              <a:cs typeface="Times New Roman" pitchFamily="18" charset="0"/>
            </a:endParaRPr>
          </a:p>
          <a:p>
            <a:r>
              <a:rPr lang="ru-RU" sz="1600" b="0" i="0" dirty="0">
                <a:solidFill>
                  <a:srgbClr val="000000"/>
                </a:solidFill>
                <a:effectLst/>
                <a:latin typeface="Times New Roman" panose="02020603050405020304" pitchFamily="18" charset="0"/>
                <a:cs typeface="Times New Roman" panose="02020603050405020304" pitchFamily="18" charset="0"/>
              </a:rPr>
              <a:t>Сайт: </a:t>
            </a:r>
            <a:r>
              <a:rPr lang="en-US" sz="1600" b="0" i="0" u="none" strike="noStrike" dirty="0">
                <a:solidFill>
                  <a:srgbClr val="F16C4D"/>
                </a:solidFill>
                <a:effectLst/>
                <a:latin typeface="Times New Roman" panose="02020603050405020304" pitchFamily="18" charset="0"/>
                <a:cs typeface="Times New Roman" panose="02020603050405020304" pitchFamily="18" charset="0"/>
                <a:hlinkClick r:id="rId5"/>
              </a:rPr>
              <a:t>www.autotechkomi.ru</a:t>
            </a:r>
            <a:endParaRPr lang="ru-RU" sz="1600"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964453953"/>
      </p:ext>
    </p:extLst>
  </p:cSld>
  <p:clrMapOvr>
    <a:masterClrMapping/>
  </p:clrMapOvr>
</p:sld>
</file>

<file path=ppt/theme/theme1.xml><?xml version="1.0" encoding="utf-8"?>
<a:theme xmlns:a="http://schemas.openxmlformats.org/drawingml/2006/main" name="6_Тема Office">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4264</TotalTime>
  <Words>2092</Words>
  <Application>Microsoft Office PowerPoint</Application>
  <PresentationFormat>Экран (4:3)</PresentationFormat>
  <Paragraphs>292</Paragraphs>
  <Slides>17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17</vt:i4>
      </vt:variant>
    </vt:vector>
  </HeadingPairs>
  <TitlesOfParts>
    <vt:vector size="23" baseType="lpstr">
      <vt:lpstr>Arial</vt:lpstr>
      <vt:lpstr>Calibri</vt:lpstr>
      <vt:lpstr>OpenSans-Light</vt:lpstr>
      <vt:lpstr>Times New Roman</vt:lpstr>
      <vt:lpstr>6_Тема Office</vt:lpstr>
      <vt:lpstr>2_Тема Office</vt:lpstr>
      <vt:lpstr>МУ ДО «Центр психолого-педагогической, медицинской и социальной помощи» Образовательная карта г.Сыктывкара 2025 год</vt:lpstr>
      <vt:lpstr>Презентация PowerPoint</vt:lpstr>
      <vt:lpstr>Среднее  профессиональное образование </vt:lpstr>
      <vt:lpstr>              Сыктывкарский гуманитарно-педагогический             колледж имени И.А.Куратова</vt:lpstr>
      <vt:lpstr>Коми республиканский колледж культуры  им.В.Т.Чисталева</vt:lpstr>
      <vt:lpstr>Колледж искусств Республики Коми</vt:lpstr>
      <vt:lpstr>Сыктывкарский медицинский колледж им.И.П.Морозова</vt:lpstr>
      <vt:lpstr>Сыктывкарский колледж сервиса и связи</vt:lpstr>
      <vt:lpstr>Сыктывкарский автомеханический техникум</vt:lpstr>
      <vt:lpstr>Сыктывкарский политехнический техникум</vt:lpstr>
      <vt:lpstr>Сыктывкарский политехнический техникум</vt:lpstr>
      <vt:lpstr>Сыктывкарский политехнический техникум</vt:lpstr>
      <vt:lpstr>Сыктывкарский лесопромышленный техникум</vt:lpstr>
      <vt:lpstr>Сыктывкарский лесопромышленный техникум</vt:lpstr>
      <vt:lpstr>Коми республиканский агропромышленный техникум им.Н.В.Оплеснина</vt:lpstr>
      <vt:lpstr>Сыктывкарский торгово-экономический колледж</vt:lpstr>
      <vt:lpstr>Сыктывкарский кооперативный техникум</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сpprik</dc:creator>
  <cp:lastModifiedBy>Shirayeva-TV</cp:lastModifiedBy>
  <cp:revision>777</cp:revision>
  <dcterms:created xsi:type="dcterms:W3CDTF">2015-10-07T10:00:10Z</dcterms:created>
  <dcterms:modified xsi:type="dcterms:W3CDTF">2025-03-19T11:14:39Z</dcterms:modified>
</cp:coreProperties>
</file>